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7"/>
  </p:notesMasterIdLst>
  <p:sldIdLst>
    <p:sldId id="268" r:id="rId2"/>
    <p:sldId id="557" r:id="rId3"/>
    <p:sldId id="558" r:id="rId4"/>
    <p:sldId id="546" r:id="rId5"/>
    <p:sldId id="547" r:id="rId6"/>
    <p:sldId id="552" r:id="rId7"/>
    <p:sldId id="553" r:id="rId8"/>
    <p:sldId id="559" r:id="rId9"/>
    <p:sldId id="554" r:id="rId10"/>
    <p:sldId id="549" r:id="rId11"/>
    <p:sldId id="544" r:id="rId12"/>
    <p:sldId id="543" r:id="rId13"/>
    <p:sldId id="545" r:id="rId14"/>
    <p:sldId id="555" r:id="rId15"/>
    <p:sldId id="556" r:id="rId16"/>
    <p:sldId id="432" r:id="rId17"/>
    <p:sldId id="504" r:id="rId18"/>
    <p:sldId id="540" r:id="rId19"/>
    <p:sldId id="541" r:id="rId20"/>
    <p:sldId id="322" r:id="rId21"/>
    <p:sldId id="311" r:id="rId22"/>
    <p:sldId id="490" r:id="rId23"/>
    <p:sldId id="459" r:id="rId24"/>
    <p:sldId id="396" r:id="rId25"/>
    <p:sldId id="321" r:id="rId26"/>
    <p:sldId id="312" r:id="rId27"/>
    <p:sldId id="539" r:id="rId28"/>
    <p:sldId id="336" r:id="rId29"/>
    <p:sldId id="328" r:id="rId30"/>
    <p:sldId id="548" r:id="rId31"/>
    <p:sldId id="335" r:id="rId32"/>
    <p:sldId id="511" r:id="rId33"/>
    <p:sldId id="412" r:id="rId34"/>
    <p:sldId id="473" r:id="rId35"/>
    <p:sldId id="32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9532" autoAdjust="0"/>
  </p:normalViewPr>
  <p:slideViewPr>
    <p:cSldViewPr snapToGrid="0">
      <p:cViewPr varScale="1">
        <p:scale>
          <a:sx n="101" d="100"/>
          <a:sy n="101" d="100"/>
        </p:scale>
        <p:origin x="-108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318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D1DE6-2D96-4CCD-9872-302F2068E53A}" type="datetimeFigureOut">
              <a:rPr lang="uk-UA" smtClean="0"/>
              <a:t>24.11.2021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954D-CEB3-4792-8C48-DC9DBC56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677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D954D-CEB3-4792-8C48-DC9DBC563BF2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77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gromovy@yahoo.com" TargetMode="External"/><Relationship Id="rId2" Type="http://schemas.openxmlformats.org/officeDocument/2006/relationships/hyperlink" Target="http://education-ua.org/u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27522" y="933254"/>
            <a:ext cx="10322350" cy="669302"/>
          </a:xfrm>
        </p:spPr>
        <p:txBody>
          <a:bodyPr>
            <a:no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/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/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>11. НУМ</a:t>
            </a:r>
            <a:r>
              <a:rPr lang="uk-UA" dirty="0">
                <a:solidFill>
                  <a:schemeClr val="bg1"/>
                </a:solidFill>
              </a:rPr>
              <a:t>: довіра </a:t>
            </a:r>
            <a:r>
              <a:rPr lang="en-US" dirty="0" smtClean="0">
                <a:solidFill>
                  <a:schemeClr val="bg1"/>
                </a:solidFill>
              </a:rPr>
              <a:t>vs </a:t>
            </a:r>
            <a:r>
              <a:rPr lang="uk-UA" dirty="0" err="1">
                <a:solidFill>
                  <a:schemeClr val="bg1"/>
                </a:solidFill>
              </a:rPr>
              <a:t>конроль</a:t>
            </a:r>
            <a:r>
              <a:rPr lang="uk-UA" dirty="0">
                <a:solidFill>
                  <a:schemeClr val="bg1"/>
                </a:solidFill>
              </a:rPr>
              <a:t> </a:t>
            </a:r>
            <a:br>
              <a:rPr lang="uk-UA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426804" y="3648173"/>
            <a:ext cx="2765195" cy="867266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uk-UA" sz="1800" dirty="0">
                <a:solidFill>
                  <a:srgbClr val="1C1E21"/>
                </a:solidFill>
                <a:latin typeface="Helvetica"/>
              </a:rPr>
              <a:t>© Віктор Громовий</a:t>
            </a:r>
            <a:endParaRPr lang="uk-UA" sz="1800" dirty="0">
              <a:solidFill>
                <a:prstClr val="white"/>
              </a:solidFill>
            </a:endParaRPr>
          </a:p>
          <a:p>
            <a:pPr lvl="0">
              <a:buClr>
                <a:prstClr val="white"/>
              </a:buClr>
            </a:pPr>
            <a:endParaRPr lang="ru-RU" sz="60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953" y="5235736"/>
            <a:ext cx="3557047" cy="16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92" y="1444285"/>
            <a:ext cx="6709151" cy="50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3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311086"/>
            <a:ext cx="10948464" cy="1291471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Неможливо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ефективно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працювати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err="1">
                <a:solidFill>
                  <a:schemeClr val="bg1"/>
                </a:solidFill>
              </a:rPr>
              <a:t>ситуації</a:t>
            </a:r>
            <a:r>
              <a:rPr lang="ru-RU" dirty="0">
                <a:solidFill>
                  <a:schemeClr val="bg1"/>
                </a:solidFill>
              </a:rPr>
              <a:t> "</a:t>
            </a:r>
            <a:r>
              <a:rPr lang="ru-RU" dirty="0" err="1">
                <a:solidFill>
                  <a:schemeClr val="bg1"/>
                </a:solidFill>
              </a:rPr>
              <a:t>пекельного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преса</a:t>
            </a:r>
            <a:r>
              <a:rPr lang="ru-RU" dirty="0">
                <a:solidFill>
                  <a:schemeClr val="bg1"/>
                </a:solidFill>
              </a:rPr>
              <a:t>": </a:t>
            </a:r>
            <a:r>
              <a:rPr lang="ru-RU" dirty="0" err="1">
                <a:solidFill>
                  <a:schemeClr val="bg1"/>
                </a:solidFill>
              </a:rPr>
              <a:t>зверху</a:t>
            </a:r>
            <a:r>
              <a:rPr lang="ru-RU" dirty="0">
                <a:solidFill>
                  <a:schemeClr val="bg1"/>
                </a:solidFill>
              </a:rPr>
              <a:t> – бюрократичного </a:t>
            </a:r>
            <a:r>
              <a:rPr lang="ru-RU" dirty="0" err="1">
                <a:solidFill>
                  <a:schemeClr val="bg1"/>
                </a:solidFill>
              </a:rPr>
              <a:t>апарату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знизу</a:t>
            </a:r>
            <a:r>
              <a:rPr lang="ru-RU" dirty="0">
                <a:solidFill>
                  <a:schemeClr val="bg1"/>
                </a:solidFill>
              </a:rPr>
              <a:t>— </a:t>
            </a:r>
            <a:r>
              <a:rPr lang="ru-RU" dirty="0" err="1" smtClean="0">
                <a:solidFill>
                  <a:schemeClr val="bg1"/>
                </a:solidFill>
              </a:rPr>
              <a:t>батьків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511" y="2441541"/>
            <a:ext cx="72209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Утвердження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свободи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довіри</a:t>
            </a:r>
            <a:r>
              <a:rPr lang="ru-RU" sz="2400" b="1" dirty="0" smtClean="0">
                <a:solidFill>
                  <a:schemeClr val="bg1"/>
                </a:solidFill>
              </a:rPr>
              <a:t> в </a:t>
            </a:r>
            <a:r>
              <a:rPr lang="ru-RU" sz="2400" b="1" dirty="0" err="1" smtClean="0">
                <a:solidFill>
                  <a:schemeClr val="bg1"/>
                </a:solidFill>
              </a:rPr>
              <a:t>освітній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сфері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дуже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прагматичну</a:t>
            </a:r>
            <a:r>
              <a:rPr lang="ru-RU" sz="2400" b="1" dirty="0" smtClean="0">
                <a:solidFill>
                  <a:schemeClr val="bg1"/>
                </a:solidFill>
              </a:rPr>
              <a:t> мету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Мета — </a:t>
            </a:r>
            <a:r>
              <a:rPr lang="ru-RU" sz="2400" b="1" dirty="0" err="1" smtClean="0">
                <a:solidFill>
                  <a:schemeClr val="bg1"/>
                </a:solidFill>
              </a:rPr>
              <a:t>розвиток</a:t>
            </a:r>
            <a:r>
              <a:rPr lang="ru-RU" sz="2400" b="1" dirty="0" smtClean="0">
                <a:solidFill>
                  <a:schemeClr val="bg1"/>
                </a:solidFill>
              </a:rPr>
              <a:t> в </a:t>
            </a:r>
            <a:r>
              <a:rPr lang="ru-RU" sz="2400" b="1" dirty="0" err="1" smtClean="0">
                <a:solidFill>
                  <a:schemeClr val="bg1"/>
                </a:solidFill>
              </a:rPr>
              <a:t>процесі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самоорганізації</a:t>
            </a:r>
            <a:r>
              <a:rPr lang="ru-RU" sz="2400" b="1" dirty="0" smtClean="0">
                <a:solidFill>
                  <a:schemeClr val="bg1"/>
                </a:solidFill>
              </a:rPr>
              <a:t>! </a:t>
            </a: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Лише </a:t>
            </a:r>
            <a:r>
              <a:rPr lang="ru-RU" sz="2400" b="1" dirty="0" err="1" smtClean="0">
                <a:solidFill>
                  <a:schemeClr val="bg1"/>
                </a:solidFill>
              </a:rPr>
              <a:t>відчуття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свободи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і </a:t>
            </a:r>
            <a:r>
              <a:rPr lang="ru-RU" sz="2400" b="1" dirty="0" err="1">
                <a:solidFill>
                  <a:schemeClr val="bg1"/>
                </a:solidFill>
              </a:rPr>
              <a:t>довіри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наповнює</a:t>
            </a:r>
            <a:r>
              <a:rPr lang="ru-RU" sz="2400" b="1" dirty="0" smtClean="0">
                <a:solidFill>
                  <a:schemeClr val="bg1"/>
                </a:solidFill>
              </a:rPr>
              <a:t> потужною </a:t>
            </a:r>
            <a:r>
              <a:rPr lang="ru-RU" sz="2400" b="1" dirty="0" err="1" smtClean="0">
                <a:solidFill>
                  <a:schemeClr val="bg1"/>
                </a:solidFill>
              </a:rPr>
              <a:t>енергією</a:t>
            </a:r>
            <a:r>
              <a:rPr lang="ru-RU" sz="2400" b="1" dirty="0">
                <a:solidFill>
                  <a:schemeClr val="bg1"/>
                </a:solidFill>
              </a:rPr>
              <a:t>, яка </a:t>
            </a:r>
            <a:r>
              <a:rPr lang="ru-RU" sz="2400" b="1" dirty="0" err="1" smtClean="0">
                <a:solidFill>
                  <a:schemeClr val="bg1"/>
                </a:solidFill>
              </a:rPr>
              <a:t>трансформується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у </a:t>
            </a:r>
            <a:r>
              <a:rPr lang="ru-RU" sz="2400" b="1" dirty="0" err="1" smtClean="0">
                <a:solidFill>
                  <a:schemeClr val="bg1"/>
                </a:solidFill>
              </a:rPr>
              <a:t>щоденну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наснагу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творити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витворяти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справді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нову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освіту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України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Саме</a:t>
            </a:r>
            <a:r>
              <a:rPr lang="ru-RU" sz="2400" b="1" dirty="0" smtClean="0">
                <a:solidFill>
                  <a:schemeClr val="bg1"/>
                </a:solidFill>
              </a:rPr>
              <a:t> в </a:t>
            </a:r>
            <a:r>
              <a:rPr lang="ru-RU" sz="2400" b="1" dirty="0" err="1" smtClean="0">
                <a:solidFill>
                  <a:schemeClr val="bg1"/>
                </a:solidFill>
              </a:rPr>
              <a:t>цьому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полягає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щасливе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вчителювання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44" y="2177589"/>
            <a:ext cx="3171662" cy="343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861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914" y="1602557"/>
            <a:ext cx="10209228" cy="4619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>
                <a:solidFill>
                  <a:schemeClr val="bg1"/>
                </a:solidFill>
              </a:rPr>
              <a:t>Ознаки токсичності:</a:t>
            </a: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</a:rPr>
              <a:t>•	Задекларовані цінності не є основою функціонування системи освіти.</a:t>
            </a: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</a:rPr>
              <a:t>•	Будь-які обговорення </a:t>
            </a:r>
            <a:r>
              <a:rPr lang="ru-RU" b="1" dirty="0" smtClean="0">
                <a:solidFill>
                  <a:schemeClr val="bg1"/>
                </a:solidFill>
              </a:rPr>
              <a:t>та </a:t>
            </a:r>
            <a:r>
              <a:rPr lang="ru-RU" b="1" dirty="0" err="1" smtClean="0">
                <a:solidFill>
                  <a:schemeClr val="bg1"/>
                </a:solidFill>
              </a:rPr>
              <a:t>багато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інших</a:t>
            </a:r>
            <a:r>
              <a:rPr lang="ru-RU" b="1" dirty="0">
                <a:solidFill>
                  <a:schemeClr val="bg1"/>
                </a:solidFill>
              </a:rPr>
              <a:t> "</a:t>
            </a:r>
            <a:r>
              <a:rPr lang="ru-RU" b="1" dirty="0" err="1">
                <a:solidFill>
                  <a:schemeClr val="bg1"/>
                </a:solidFill>
              </a:rPr>
              <a:t>показових</a:t>
            </a:r>
            <a:r>
              <a:rPr lang="ru-RU" b="1" dirty="0">
                <a:solidFill>
                  <a:schemeClr val="bg1"/>
                </a:solidFill>
              </a:rPr>
              <a:t>" </a:t>
            </a:r>
            <a:r>
              <a:rPr lang="ru-RU" b="1" dirty="0" err="1" smtClean="0">
                <a:solidFill>
                  <a:schemeClr val="bg1"/>
                </a:solidFill>
              </a:rPr>
              <a:t>реформатоських</a:t>
            </a:r>
            <a:r>
              <a:rPr lang="ru-RU" b="1" dirty="0" smtClean="0">
                <a:solidFill>
                  <a:schemeClr val="bg1"/>
                </a:solidFill>
              </a:rPr>
              <a:t> активностей </a:t>
            </a:r>
            <a:r>
              <a:rPr lang="ru-RU" b="1" dirty="0">
                <a:solidFill>
                  <a:schemeClr val="bg1"/>
                </a:solidFill>
              </a:rPr>
              <a:t>є </a:t>
            </a:r>
            <a:r>
              <a:rPr lang="ru-RU" b="1" dirty="0" err="1" smtClean="0">
                <a:solidFill>
                  <a:schemeClr val="bg1"/>
                </a:solidFill>
              </a:rPr>
              <a:t>удаваними</a:t>
            </a:r>
            <a:r>
              <a:rPr lang="uk-UA" b="1" dirty="0" smtClean="0">
                <a:solidFill>
                  <a:schemeClr val="bg1"/>
                </a:solidFill>
              </a:rPr>
              <a:t>, </a:t>
            </a:r>
            <a:r>
              <a:rPr lang="uk-UA" b="1" dirty="0">
                <a:solidFill>
                  <a:schemeClr val="bg1"/>
                </a:solidFill>
              </a:rPr>
              <a:t>а </a:t>
            </a:r>
            <a:r>
              <a:rPr lang="uk-UA" b="1" dirty="0" smtClean="0">
                <a:solidFill>
                  <a:schemeClr val="bg1"/>
                </a:solidFill>
              </a:rPr>
              <a:t>ідеї(альтернативні пропозиції </a:t>
            </a:r>
            <a:r>
              <a:rPr lang="uk-UA" b="1" dirty="0">
                <a:solidFill>
                  <a:schemeClr val="bg1"/>
                </a:solidFill>
              </a:rPr>
              <a:t>тощо), які йдуть не від «своїх», просто демонстративно ігноруються. </a:t>
            </a: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</a:rPr>
              <a:t>•	Не помічають також попередні напрацювання вітчизняний педагогів, якщо вони не потрапили до вузького кола нинішніх штатних «агентів змін».</a:t>
            </a: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</a:rPr>
              <a:t>•	Автономія декларується, але на практиці  надається лише незначна </a:t>
            </a:r>
            <a:r>
              <a:rPr lang="uk-UA" b="1" dirty="0" smtClean="0">
                <a:solidFill>
                  <a:schemeClr val="bg1"/>
                </a:solidFill>
              </a:rPr>
              <a:t>свобода дії.</a:t>
            </a:r>
            <a:endParaRPr lang="uk-UA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412" y="424206"/>
            <a:ext cx="11161336" cy="148000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У нас вся </a:t>
            </a:r>
            <a:r>
              <a:rPr lang="ru-RU" sz="2800" b="1" dirty="0" err="1">
                <a:solidFill>
                  <a:schemeClr val="bg1"/>
                </a:solidFill>
              </a:rPr>
              <a:t>освітня</a:t>
            </a:r>
            <a:r>
              <a:rPr lang="ru-RU" sz="2800" b="1" dirty="0">
                <a:solidFill>
                  <a:schemeClr val="bg1"/>
                </a:solidFill>
              </a:rPr>
              <a:t> вертикаль </a:t>
            </a:r>
            <a:r>
              <a:rPr lang="ru-RU" sz="2800" b="1" dirty="0" err="1">
                <a:solidFill>
                  <a:schemeClr val="bg1"/>
                </a:solidFill>
              </a:rPr>
              <a:t>ґрунтується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токсичні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культурі</a:t>
            </a:r>
            <a:r>
              <a:rPr lang="ru-RU" sz="2800" b="1" dirty="0" smtClean="0">
                <a:solidFill>
                  <a:schemeClr val="bg1"/>
                </a:solidFill>
              </a:rPr>
              <a:t> і </a:t>
            </a:r>
            <a:r>
              <a:rPr lang="ru-RU" sz="2800" b="1" dirty="0" err="1" smtClean="0">
                <a:solidFill>
                  <a:schemeClr val="bg1"/>
                </a:solidFill>
              </a:rPr>
              <a:t>цементується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віковічним</a:t>
            </a:r>
            <a:r>
              <a:rPr lang="ru-RU" sz="2800" b="1" dirty="0" smtClean="0">
                <a:solidFill>
                  <a:schemeClr val="bg1"/>
                </a:solidFill>
              </a:rPr>
              <a:t> страхом</a:t>
            </a:r>
            <a:r>
              <a:rPr lang="ru-RU" sz="2800" b="1" dirty="0">
                <a:solidFill>
                  <a:schemeClr val="bg1"/>
                </a:solidFill>
              </a:rPr>
              <a:t/>
            </a:r>
            <a:br>
              <a:rPr lang="ru-RU" sz="2800" b="1" dirty="0">
                <a:solidFill>
                  <a:schemeClr val="bg1"/>
                </a:solidFill>
              </a:rPr>
            </a:b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13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358220"/>
            <a:ext cx="10392284" cy="848411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Як </a:t>
            </a:r>
            <a:r>
              <a:rPr lang="ru-RU" sz="3200" dirty="0" err="1">
                <a:solidFill>
                  <a:schemeClr val="bg1"/>
                </a:solidFill>
              </a:rPr>
              <a:t>це</a:t>
            </a:r>
            <a:r>
              <a:rPr lang="ru-RU" sz="3200" dirty="0">
                <a:solidFill>
                  <a:schemeClr val="bg1"/>
                </a:solidFill>
              </a:rPr>
              <a:t> все </a:t>
            </a:r>
            <a:r>
              <a:rPr lang="ru-RU" sz="3200" dirty="0" err="1">
                <a:solidFill>
                  <a:schemeClr val="bg1"/>
                </a:solidFill>
              </a:rPr>
              <a:t>змінити</a:t>
            </a:r>
            <a:r>
              <a:rPr lang="ru-RU" sz="3200" dirty="0">
                <a:solidFill>
                  <a:schemeClr val="bg1"/>
                </a:solidFill>
              </a:rPr>
              <a:t>? </a:t>
            </a:r>
            <a:r>
              <a:rPr lang="ru-RU" sz="3200" dirty="0" err="1">
                <a:solidFill>
                  <a:schemeClr val="bg1"/>
                </a:solidFill>
              </a:rPr>
              <a:t>Починати</a:t>
            </a:r>
            <a:r>
              <a:rPr lang="ru-RU" sz="3200" dirty="0">
                <a:solidFill>
                  <a:schemeClr val="bg1"/>
                </a:solidFill>
              </a:rPr>
              <a:t> з </a:t>
            </a:r>
            <a:r>
              <a:rPr lang="ru-RU" sz="3200" dirty="0" err="1">
                <a:solidFill>
                  <a:schemeClr val="bg1"/>
                </a:solidFill>
              </a:rPr>
              <a:t>люстрації</a:t>
            </a:r>
            <a:r>
              <a:rPr lang="ru-RU" sz="3200" dirty="0">
                <a:solidFill>
                  <a:schemeClr val="bg1"/>
                </a:solidFill>
              </a:rPr>
              <a:t> тих "</a:t>
            </a:r>
            <a:r>
              <a:rPr lang="ru-RU" sz="3200" dirty="0" err="1">
                <a:solidFill>
                  <a:schemeClr val="bg1"/>
                </a:solidFill>
              </a:rPr>
              <a:t>токсикоманів</a:t>
            </a:r>
            <a:r>
              <a:rPr lang="ru-RU" sz="3200" dirty="0">
                <a:solidFill>
                  <a:schemeClr val="bg1"/>
                </a:solidFill>
              </a:rPr>
              <a:t>", </a:t>
            </a:r>
            <a:r>
              <a:rPr lang="ru-RU" sz="3200" dirty="0" err="1">
                <a:solidFill>
                  <a:schemeClr val="bg1"/>
                </a:solidFill>
              </a:rPr>
              <a:t>які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знаходяться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вгорі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609" y="1583704"/>
            <a:ext cx="10624008" cy="4440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 smtClean="0">
                <a:solidFill>
                  <a:schemeClr val="bg1"/>
                </a:solidFill>
              </a:rPr>
              <a:t>Ознаки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токсичності</a:t>
            </a:r>
            <a:r>
              <a:rPr lang="ru-RU" sz="2400" b="1" dirty="0">
                <a:solidFill>
                  <a:schemeClr val="bg1"/>
                </a:solidFill>
              </a:rPr>
              <a:t>: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•</a:t>
            </a:r>
            <a:r>
              <a:rPr lang="ru-RU" b="1" dirty="0">
                <a:solidFill>
                  <a:schemeClr val="bg1"/>
                </a:solidFill>
              </a:rPr>
              <a:t>	Усе </a:t>
            </a:r>
            <a:r>
              <a:rPr lang="ru-RU" b="1" dirty="0" err="1">
                <a:solidFill>
                  <a:schemeClr val="bg1"/>
                </a:solidFill>
              </a:rPr>
              <a:t>робиться</a:t>
            </a:r>
            <a:r>
              <a:rPr lang="ru-RU" b="1" dirty="0">
                <a:solidFill>
                  <a:schemeClr val="bg1"/>
                </a:solidFill>
              </a:rPr>
              <a:t> «через </a:t>
            </a:r>
            <a:r>
              <a:rPr lang="ru-RU" b="1" dirty="0" err="1">
                <a:solidFill>
                  <a:schemeClr val="bg1"/>
                </a:solidFill>
              </a:rPr>
              <a:t>коліно</a:t>
            </a:r>
            <a:r>
              <a:rPr lang="ru-RU" b="1" dirty="0">
                <a:solidFill>
                  <a:schemeClr val="bg1"/>
                </a:solidFill>
              </a:rPr>
              <a:t>», тому </a:t>
            </a:r>
            <a:r>
              <a:rPr lang="ru-RU" b="1" dirty="0" err="1">
                <a:solidFill>
                  <a:schemeClr val="bg1"/>
                </a:solidFill>
              </a:rPr>
              <a:t>звинувачення</a:t>
            </a:r>
            <a:r>
              <a:rPr lang="ru-RU" b="1" dirty="0">
                <a:solidFill>
                  <a:schemeClr val="bg1"/>
                </a:solidFill>
              </a:rPr>
              <a:t>(</a:t>
            </a:r>
            <a:r>
              <a:rPr lang="ru-RU" b="1" dirty="0" err="1">
                <a:solidFill>
                  <a:schemeClr val="bg1"/>
                </a:solidFill>
              </a:rPr>
              <a:t>нагнітання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агресивного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середовища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навколо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школи</a:t>
            </a:r>
            <a:r>
              <a:rPr lang="ru-RU" b="1" dirty="0">
                <a:solidFill>
                  <a:schemeClr val="bg1"/>
                </a:solidFill>
              </a:rPr>
              <a:t> і </a:t>
            </a:r>
            <a:r>
              <a:rPr lang="ru-RU" b="1" dirty="0" err="1">
                <a:solidFill>
                  <a:schemeClr val="bg1"/>
                </a:solidFill>
              </a:rPr>
              <a:t>вчителя</a:t>
            </a:r>
            <a:r>
              <a:rPr lang="ru-RU" b="1" dirty="0">
                <a:solidFill>
                  <a:schemeClr val="bg1"/>
                </a:solidFill>
              </a:rPr>
              <a:t>) та </a:t>
            </a:r>
            <a:r>
              <a:rPr lang="ru-RU" b="1" dirty="0" err="1" smtClean="0">
                <a:solidFill>
                  <a:schemeClr val="bg1"/>
                </a:solidFill>
              </a:rPr>
              <a:t>стах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покарання</a:t>
            </a:r>
            <a:r>
              <a:rPr lang="ru-RU" b="1" dirty="0">
                <a:solidFill>
                  <a:schemeClr val="bg1"/>
                </a:solidFill>
              </a:rPr>
              <a:t> є нормою.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•	Молодь </a:t>
            </a:r>
            <a:r>
              <a:rPr lang="ru-RU" b="1" dirty="0" err="1">
                <a:solidFill>
                  <a:schemeClr val="bg1"/>
                </a:solidFill>
              </a:rPr>
              <a:t>тікає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світ</a:t>
            </a:r>
            <a:r>
              <a:rPr lang="ru-RU" b="1" dirty="0">
                <a:solidFill>
                  <a:schemeClr val="bg1"/>
                </a:solidFill>
              </a:rPr>
              <a:t> за </a:t>
            </a:r>
            <a:r>
              <a:rPr lang="ru-RU" b="1" dirty="0" err="1">
                <a:solidFill>
                  <a:schemeClr val="bg1"/>
                </a:solidFill>
              </a:rPr>
              <a:t>очі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від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школи</a:t>
            </a:r>
            <a:r>
              <a:rPr lang="ru-RU" b="1" dirty="0">
                <a:solidFill>
                  <a:schemeClr val="bg1"/>
                </a:solidFill>
              </a:rPr>
              <a:t>, яка </a:t>
            </a:r>
            <a:r>
              <a:rPr lang="ru-RU" b="1" dirty="0" err="1">
                <a:solidFill>
                  <a:schemeClr val="bg1"/>
                </a:solidFill>
              </a:rPr>
              <a:t>виглядає</a:t>
            </a:r>
            <a:r>
              <a:rPr lang="ru-RU" b="1" dirty="0">
                <a:solidFill>
                  <a:schemeClr val="bg1"/>
                </a:solidFill>
              </a:rPr>
              <a:t> абсолютно </a:t>
            </a:r>
            <a:r>
              <a:rPr lang="ru-RU" b="1" dirty="0" err="1">
                <a:solidFill>
                  <a:schemeClr val="bg1"/>
                </a:solidFill>
              </a:rPr>
              <a:t>тупиковим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варіантом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кар’єри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•	Опора на </a:t>
            </a:r>
            <a:r>
              <a:rPr lang="ru-RU" b="1" dirty="0" err="1">
                <a:solidFill>
                  <a:schemeClr val="bg1"/>
                </a:solidFill>
              </a:rPr>
              <a:t>токсичну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продуктивність</a:t>
            </a:r>
            <a:r>
              <a:rPr lang="ru-RU" b="1" dirty="0">
                <a:solidFill>
                  <a:schemeClr val="bg1"/>
                </a:solidFill>
              </a:rPr>
              <a:t>, коли «</a:t>
            </a:r>
            <a:r>
              <a:rPr lang="ru-RU" b="1" dirty="0" err="1">
                <a:solidFill>
                  <a:schemeClr val="bg1"/>
                </a:solidFill>
              </a:rPr>
              <a:t>перевтома</a:t>
            </a:r>
            <a:r>
              <a:rPr lang="ru-RU" b="1" dirty="0">
                <a:solidFill>
                  <a:schemeClr val="bg1"/>
                </a:solidFill>
              </a:rPr>
              <a:t> є </a:t>
            </a:r>
            <a:r>
              <a:rPr lang="ru-RU" b="1" dirty="0" err="1">
                <a:solidFill>
                  <a:schemeClr val="bg1"/>
                </a:solidFill>
              </a:rPr>
              <a:t>почесним</a:t>
            </a:r>
            <a:r>
              <a:rPr lang="ru-RU" b="1" dirty="0">
                <a:solidFill>
                  <a:schemeClr val="bg1"/>
                </a:solidFill>
              </a:rPr>
              <a:t> знаком і </a:t>
            </a:r>
            <a:r>
              <a:rPr lang="ru-RU" b="1" dirty="0" err="1">
                <a:solidFill>
                  <a:schemeClr val="bg1"/>
                </a:solidFill>
              </a:rPr>
              <a:t>очікується</a:t>
            </a:r>
            <a:r>
              <a:rPr lang="ru-RU" b="1" dirty="0">
                <a:solidFill>
                  <a:schemeClr val="bg1"/>
                </a:solidFill>
              </a:rPr>
              <a:t>».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•	</a:t>
            </a:r>
            <a:r>
              <a:rPr lang="ru-RU" b="1" dirty="0" err="1">
                <a:solidFill>
                  <a:schemeClr val="bg1"/>
                </a:solidFill>
              </a:rPr>
              <a:t>Зростає</a:t>
            </a:r>
            <a:r>
              <a:rPr lang="ru-RU" b="1" dirty="0">
                <a:solidFill>
                  <a:schemeClr val="bg1"/>
                </a:solidFill>
              </a:rPr>
              <a:t> фаворитизм та </a:t>
            </a:r>
            <a:r>
              <a:rPr lang="ru-RU" b="1" dirty="0" err="1">
                <a:solidFill>
                  <a:schemeClr val="bg1"/>
                </a:solidFill>
              </a:rPr>
              <a:t>інші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ознаки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неофеодальних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стосунків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тощо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84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82804"/>
            <a:ext cx="10364002" cy="95210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СС-</a:t>
            </a:r>
            <a:r>
              <a:rPr lang="ru-RU" dirty="0" err="1">
                <a:solidFill>
                  <a:schemeClr val="bg1"/>
                </a:solidFill>
              </a:rPr>
              <a:t>важелі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реформування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освіти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"страх і </a:t>
            </a:r>
            <a:r>
              <a:rPr lang="ru-RU" dirty="0" err="1">
                <a:solidFill>
                  <a:schemeClr val="bg1"/>
                </a:solidFill>
              </a:rPr>
              <a:t>свої</a:t>
            </a:r>
            <a:r>
              <a:rPr lang="ru-RU" dirty="0">
                <a:solidFill>
                  <a:schemeClr val="bg1"/>
                </a:solidFill>
              </a:rPr>
              <a:t>" 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645" y="2111604"/>
            <a:ext cx="4911365" cy="3365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 smtClean="0">
                <a:solidFill>
                  <a:schemeClr val="bg1"/>
                </a:solidFill>
              </a:rPr>
              <a:t>Це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породжує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середовище</a:t>
            </a:r>
            <a:r>
              <a:rPr lang="ru-RU" sz="2400" b="1" dirty="0">
                <a:solidFill>
                  <a:schemeClr val="bg1"/>
                </a:solidFill>
              </a:rPr>
              <a:t>, в </a:t>
            </a:r>
            <a:r>
              <a:rPr lang="ru-RU" sz="2400" b="1" dirty="0" err="1">
                <a:solidFill>
                  <a:schemeClr val="bg1"/>
                </a:solidFill>
              </a:rPr>
              <a:t>якому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переважають </a:t>
            </a:r>
            <a:r>
              <a:rPr lang="ru-RU" sz="2400" b="1" dirty="0" err="1" smtClean="0">
                <a:solidFill>
                  <a:schemeClr val="bg1"/>
                </a:solidFill>
              </a:rPr>
              <a:t>або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навіки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перелякані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імітатори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або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ті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створюють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ефект</a:t>
            </a:r>
            <a:r>
              <a:rPr lang="ru-RU" sz="2400" b="1" dirty="0" smtClean="0">
                <a:solidFill>
                  <a:schemeClr val="bg1"/>
                </a:solidFill>
              </a:rPr>
              <a:t> «голого короля».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89" y="1849903"/>
            <a:ext cx="5827712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994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792" y="348792"/>
            <a:ext cx="7004115" cy="116892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Перший </a:t>
            </a:r>
            <a:r>
              <a:rPr lang="ru-RU" dirty="0" err="1">
                <a:solidFill>
                  <a:schemeClr val="bg1"/>
                </a:solidFill>
              </a:rPr>
              <a:t>крок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створення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атмосфери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довіри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зробити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лідер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10" y="621826"/>
            <a:ext cx="3754303" cy="58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9366" y="2149311"/>
            <a:ext cx="60520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Як саме?</a:t>
            </a:r>
          </a:p>
          <a:p>
            <a:r>
              <a:rPr lang="uk-UA" sz="2000" b="1" dirty="0">
                <a:solidFill>
                  <a:schemeClr val="bg1"/>
                </a:solidFill>
              </a:rPr>
              <a:t>Наприклад,  </a:t>
            </a:r>
            <a:r>
              <a:rPr lang="uk-UA" sz="2000" b="1" dirty="0" err="1">
                <a:solidFill>
                  <a:schemeClr val="bg1"/>
                </a:solidFill>
              </a:rPr>
              <a:t>Патрік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err="1">
                <a:solidFill>
                  <a:schemeClr val="bg1"/>
                </a:solidFill>
              </a:rPr>
              <a:t>Ленсіоні</a:t>
            </a:r>
            <a:r>
              <a:rPr lang="uk-UA" sz="2000" b="1" dirty="0">
                <a:solidFill>
                  <a:schemeClr val="bg1"/>
                </a:solidFill>
              </a:rPr>
              <a:t> у книзі «5 вад у роботі команди» радить «поділитися своєю </a:t>
            </a:r>
            <a:r>
              <a:rPr lang="uk-UA" sz="2000" b="1" dirty="0" smtClean="0">
                <a:solidFill>
                  <a:schemeClr val="bg1"/>
                </a:solidFill>
              </a:rPr>
              <a:t>слабкістю» (розповісти</a:t>
            </a:r>
            <a:r>
              <a:rPr lang="uk-UA" sz="2000" b="1" dirty="0">
                <a:solidFill>
                  <a:schemeClr val="bg1"/>
                </a:solidFill>
              </a:rPr>
              <a:t>, які управлінські помилки робив у минулому тощо).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9365" y="4072379"/>
            <a:ext cx="71737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Робота в </a:t>
            </a:r>
            <a:r>
              <a:rPr lang="ru-RU" sz="2400" b="1" dirty="0" err="1">
                <a:solidFill>
                  <a:schemeClr val="bg1"/>
                </a:solidFill>
              </a:rPr>
              <a:t>команді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будується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довірі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Довіра</a:t>
            </a:r>
            <a:r>
              <a:rPr lang="ru-RU" sz="2400" b="1" dirty="0">
                <a:solidFill>
                  <a:schemeClr val="bg1"/>
                </a:solidFill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</a:rPr>
              <a:t>повага</a:t>
            </a:r>
            <a:r>
              <a:rPr lang="ru-RU" sz="2400" b="1" dirty="0">
                <a:solidFill>
                  <a:schemeClr val="bg1"/>
                </a:solidFill>
              </a:rPr>
              <a:t> –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основа будь-</a:t>
            </a:r>
            <a:r>
              <a:rPr lang="ru-RU" sz="2400" b="1" dirty="0" err="1">
                <a:solidFill>
                  <a:schemeClr val="bg1"/>
                </a:solidFill>
              </a:rPr>
              <a:t>якої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ефективної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взаємодії</a:t>
            </a:r>
            <a:r>
              <a:rPr lang="ru-RU" sz="2400" b="1" dirty="0">
                <a:solidFill>
                  <a:schemeClr val="bg1"/>
                </a:solidFill>
              </a:rPr>
              <a:t>, у тому </a:t>
            </a:r>
            <a:r>
              <a:rPr lang="ru-RU" sz="2400" b="1" dirty="0" err="1">
                <a:solidFill>
                  <a:schemeClr val="bg1"/>
                </a:solidFill>
              </a:rPr>
              <a:t>числі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колективної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роботи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освітянської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спільноти</a:t>
            </a:r>
            <a:r>
              <a:rPr lang="ru-RU" sz="2400" b="1" dirty="0" smtClean="0">
                <a:solidFill>
                  <a:schemeClr val="bg1"/>
                </a:solidFill>
              </a:rPr>
              <a:t> на будь-</a:t>
            </a:r>
            <a:r>
              <a:rPr lang="ru-RU" sz="2400" b="1" dirty="0" err="1" smtClean="0">
                <a:solidFill>
                  <a:schemeClr val="bg1"/>
                </a:solidFill>
              </a:rPr>
              <a:t>якому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рівні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64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90194"/>
            <a:ext cx="10778782" cy="659876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Довіра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створює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умови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 smtClean="0">
                <a:solidFill>
                  <a:schemeClr val="bg1"/>
                </a:solidFill>
              </a:rPr>
              <a:t>конструктивних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конфліктів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які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підвищують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ефективність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команди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пошуку</a:t>
            </a:r>
            <a:r>
              <a:rPr lang="ru-RU" dirty="0">
                <a:solidFill>
                  <a:schemeClr val="bg1"/>
                </a:solidFill>
              </a:rPr>
              <a:t> правильного </a:t>
            </a:r>
            <a:r>
              <a:rPr lang="ru-RU" dirty="0" err="1" smtClean="0">
                <a:solidFill>
                  <a:schemeClr val="bg1"/>
                </a:solidFill>
              </a:rPr>
              <a:t>рішення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377" y="3525626"/>
            <a:ext cx="11425287" cy="246039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b="1" dirty="0" err="1" smtClean="0">
                <a:solidFill>
                  <a:schemeClr val="bg1"/>
                </a:solidFill>
              </a:rPr>
              <a:t>Якщо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люди </a:t>
            </a:r>
            <a:r>
              <a:rPr lang="ru-RU" sz="2400" b="1" dirty="0" err="1">
                <a:solidFill>
                  <a:schemeClr val="bg1"/>
                </a:solidFill>
              </a:rPr>
              <a:t>довіряють</a:t>
            </a:r>
            <a:r>
              <a:rPr lang="ru-RU" sz="2400" b="1" dirty="0">
                <a:solidFill>
                  <a:schemeClr val="bg1"/>
                </a:solidFill>
              </a:rPr>
              <a:t> один одному, вони </a:t>
            </a:r>
            <a:r>
              <a:rPr lang="ru-RU" sz="2400" b="1" dirty="0" err="1">
                <a:solidFill>
                  <a:schemeClr val="bg1"/>
                </a:solidFill>
              </a:rPr>
              <a:t>вступають</a:t>
            </a:r>
            <a:r>
              <a:rPr lang="ru-RU" sz="2400" b="1" dirty="0">
                <a:solidFill>
                  <a:schemeClr val="bg1"/>
                </a:solidFill>
              </a:rPr>
              <a:t> у </a:t>
            </a:r>
            <a:r>
              <a:rPr lang="ru-RU" sz="2400" b="1" dirty="0" err="1">
                <a:solidFill>
                  <a:schemeClr val="bg1"/>
                </a:solidFill>
              </a:rPr>
              <a:t>конструктивні</a:t>
            </a:r>
            <a:r>
              <a:rPr lang="ru-RU" sz="2400" b="1" dirty="0">
                <a:solidFill>
                  <a:schemeClr val="bg1"/>
                </a:solidFill>
              </a:rPr>
              <a:t>(</a:t>
            </a:r>
            <a:r>
              <a:rPr lang="ru-RU" sz="2400" b="1" dirty="0" err="1">
                <a:solidFill>
                  <a:schemeClr val="bg1"/>
                </a:solidFill>
              </a:rPr>
              <a:t>функціональні</a:t>
            </a:r>
            <a:r>
              <a:rPr lang="ru-RU" sz="2400" b="1" dirty="0">
                <a:solidFill>
                  <a:schemeClr val="bg1"/>
                </a:solidFill>
              </a:rPr>
              <a:t>) </a:t>
            </a:r>
            <a:r>
              <a:rPr lang="ru-RU" sz="2400" b="1" dirty="0" err="1">
                <a:solidFill>
                  <a:schemeClr val="bg1"/>
                </a:solidFill>
              </a:rPr>
              <a:t>конфлікти</a:t>
            </a:r>
            <a:r>
              <a:rPr lang="ru-RU" sz="2400" b="1" dirty="0">
                <a:solidFill>
                  <a:schemeClr val="bg1"/>
                </a:solidFill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</a:rPr>
              <a:t>приймають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обґрунтовані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оптимальні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рішення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Коли ж </a:t>
            </a:r>
            <a:r>
              <a:rPr lang="ru-RU" sz="2400" b="1" dirty="0" err="1" smtClean="0">
                <a:solidFill>
                  <a:schemeClr val="bg1"/>
                </a:solidFill>
              </a:rPr>
              <a:t>бракує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довіри</a:t>
            </a:r>
            <a:r>
              <a:rPr lang="ru-RU" sz="2400" b="1" dirty="0">
                <a:solidFill>
                  <a:schemeClr val="bg1"/>
                </a:solidFill>
              </a:rPr>
              <a:t> команда </a:t>
            </a:r>
            <a:r>
              <a:rPr lang="ru-RU" sz="2400" b="1" dirty="0" err="1">
                <a:solidFill>
                  <a:schemeClr val="bg1"/>
                </a:solidFill>
              </a:rPr>
              <a:t>уникає</a:t>
            </a:r>
            <a:r>
              <a:rPr lang="ru-RU" sz="2400" b="1" dirty="0">
                <a:solidFill>
                  <a:schemeClr val="bg1"/>
                </a:solidFill>
              </a:rPr>
              <a:t> будь-</a:t>
            </a:r>
            <a:r>
              <a:rPr lang="ru-RU" sz="2400" b="1" dirty="0" err="1">
                <a:solidFill>
                  <a:schemeClr val="bg1"/>
                </a:solidFill>
              </a:rPr>
              <a:t>якого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конфлікту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Учасники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команди</a:t>
            </a:r>
            <a:r>
              <a:rPr lang="ru-RU" sz="2400" b="1" dirty="0">
                <a:solidFill>
                  <a:schemeClr val="bg1"/>
                </a:solidFill>
              </a:rPr>
              <a:t> не </a:t>
            </a:r>
            <a:r>
              <a:rPr lang="ru-RU" sz="2400" b="1" dirty="0" err="1">
                <a:solidFill>
                  <a:schemeClr val="bg1"/>
                </a:solidFill>
              </a:rPr>
              <a:t>висловлюють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власної</a:t>
            </a:r>
            <a:r>
              <a:rPr lang="ru-RU" sz="2400" b="1" dirty="0">
                <a:solidFill>
                  <a:schemeClr val="bg1"/>
                </a:solidFill>
              </a:rPr>
              <a:t> думки та </a:t>
            </a:r>
            <a:r>
              <a:rPr lang="ru-RU" sz="2400" b="1" dirty="0" err="1">
                <a:solidFill>
                  <a:schemeClr val="bg1"/>
                </a:solidFill>
              </a:rPr>
              <a:t>побоювань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воліючи</a:t>
            </a:r>
            <a:r>
              <a:rPr lang="ru-RU" sz="2400" b="1" dirty="0">
                <a:solidFill>
                  <a:schemeClr val="bg1"/>
                </a:solidFill>
              </a:rPr>
              <a:t> не </a:t>
            </a:r>
            <a:r>
              <a:rPr lang="ru-RU" sz="2400" b="1" dirty="0" err="1">
                <a:solidFill>
                  <a:schemeClr val="bg1"/>
                </a:solidFill>
              </a:rPr>
              <a:t>сперечатися</a:t>
            </a:r>
            <a:r>
              <a:rPr lang="ru-RU" sz="2400" b="1" dirty="0">
                <a:solidFill>
                  <a:schemeClr val="bg1"/>
                </a:solidFill>
              </a:rPr>
              <a:t> один з одним.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Так </a:t>
            </a:r>
            <a:r>
              <a:rPr lang="ru-RU" sz="2400" b="1" dirty="0">
                <a:solidFill>
                  <a:schemeClr val="bg1"/>
                </a:solidFill>
              </a:rPr>
              <a:t>вони </a:t>
            </a:r>
            <a:r>
              <a:rPr lang="ru-RU" sz="2400" b="1" dirty="0" err="1">
                <a:solidFill>
                  <a:schemeClr val="bg1"/>
                </a:solidFill>
              </a:rPr>
              <a:t>намагаються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підтримувати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псевдогармонію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всередині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колективу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672931"/>
            <a:ext cx="6316925" cy="157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823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1913" y="216816"/>
            <a:ext cx="10935093" cy="791852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Довіра</a:t>
            </a:r>
            <a:r>
              <a:rPr lang="ru-RU" sz="2800" dirty="0" smtClean="0">
                <a:solidFill>
                  <a:schemeClr val="bg1"/>
                </a:solidFill>
              </a:rPr>
              <a:t> як </a:t>
            </a:r>
            <a:r>
              <a:rPr lang="ru-RU" sz="2800" dirty="0" err="1" smtClean="0">
                <a:solidFill>
                  <a:schemeClr val="bg1"/>
                </a:solidFill>
              </a:rPr>
              <a:t>наріжний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камінь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освітньої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системи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2804" y="3139126"/>
            <a:ext cx="6221691" cy="3431355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Довіра належить </a:t>
            </a:r>
            <a:r>
              <a:rPr lang="uk-UA" b="1" dirty="0">
                <a:solidFill>
                  <a:schemeClr val="bg1"/>
                </a:solidFill>
              </a:rPr>
              <a:t>до базових фундаментальних засад організації освіти, адже без неї неможливо вибудовувати нормальні стосунки між учасниками освітнього процесу. 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Тож</a:t>
            </a:r>
            <a:r>
              <a:rPr lang="uk-UA" b="1" dirty="0">
                <a:solidFill>
                  <a:schemeClr val="bg1"/>
                </a:solidFill>
              </a:rPr>
              <a:t>, починати освітні реформи слід із культивування культури взаємної довіри та поваги, культури співробітництва та взаємодії.</a:t>
            </a:r>
            <a:endParaRPr lang="uk-UA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35" y="2413263"/>
            <a:ext cx="5073076" cy="285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8" t="41562" r="15835" b="16876"/>
          <a:stretch/>
        </p:blipFill>
        <p:spPr bwMode="auto">
          <a:xfrm>
            <a:off x="1018095" y="1433225"/>
            <a:ext cx="4242061" cy="147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90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855" y="311086"/>
            <a:ext cx="10486553" cy="1121788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Спочатку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з'явитись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простір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довіри</a:t>
            </a:r>
            <a:r>
              <a:rPr lang="ru-RU" dirty="0">
                <a:solidFill>
                  <a:schemeClr val="bg1"/>
                </a:solidFill>
              </a:rPr>
              <a:t>, без </a:t>
            </a:r>
            <a:r>
              <a:rPr lang="ru-RU" dirty="0" err="1">
                <a:solidFill>
                  <a:schemeClr val="bg1"/>
                </a:solidFill>
              </a:rPr>
              <a:t>якого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усі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інші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нові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старі</a:t>
            </a:r>
            <a:r>
              <a:rPr lang="ru-RU" dirty="0">
                <a:solidFill>
                  <a:schemeClr val="bg1"/>
                </a:solidFill>
              </a:rPr>
              <a:t>) </a:t>
            </a:r>
            <a:r>
              <a:rPr lang="ru-RU" dirty="0" err="1">
                <a:solidFill>
                  <a:schemeClr val="bg1"/>
                </a:solidFill>
              </a:rPr>
              <a:t>освітні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простори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будуть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ефективними</a:t>
            </a:r>
            <a:r>
              <a:rPr lang="ru-RU" dirty="0">
                <a:solidFill>
                  <a:schemeClr val="bg1"/>
                </a:solidFill>
              </a:rPr>
              <a:t>!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88" y="1715678"/>
            <a:ext cx="6759019" cy="490193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Усе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що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підсилює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довіру</a:t>
            </a:r>
            <a:r>
              <a:rPr lang="ru-RU" sz="2800" dirty="0">
                <a:solidFill>
                  <a:schemeClr val="bg1"/>
                </a:solidFill>
              </a:rPr>
              <a:t> треба </a:t>
            </a:r>
            <a:r>
              <a:rPr lang="ru-RU" sz="2800" dirty="0" err="1">
                <a:solidFill>
                  <a:schemeClr val="bg1"/>
                </a:solidFill>
              </a:rPr>
              <a:t>усіляко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підтримувати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Усього</a:t>
            </a:r>
            <a:r>
              <a:rPr lang="ru-RU" sz="2800" dirty="0">
                <a:solidFill>
                  <a:schemeClr val="bg1"/>
                </a:solidFill>
              </a:rPr>
              <a:t> того, </a:t>
            </a:r>
            <a:r>
              <a:rPr lang="ru-RU" sz="2800" dirty="0" err="1">
                <a:solidFill>
                  <a:schemeClr val="bg1"/>
                </a:solidFill>
              </a:rPr>
              <a:t>що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розпалює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недовіру</a:t>
            </a:r>
            <a:r>
              <a:rPr lang="ru-RU" sz="2800" dirty="0">
                <a:solidFill>
                  <a:schemeClr val="bg1"/>
                </a:solidFill>
              </a:rPr>
              <a:t>, треба </a:t>
            </a:r>
            <a:r>
              <a:rPr lang="ru-RU" sz="2800" dirty="0" err="1">
                <a:solidFill>
                  <a:schemeClr val="bg1"/>
                </a:solidFill>
              </a:rPr>
              <a:t>свідомо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уникати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700" y="2167397"/>
            <a:ext cx="500062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992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816" y="3337089"/>
            <a:ext cx="114912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chemeClr val="bg1"/>
                </a:solidFill>
              </a:rPr>
              <a:t>Чи </a:t>
            </a:r>
            <a:r>
              <a:rPr lang="uk-UA" sz="2400" b="1" dirty="0" smtClean="0">
                <a:solidFill>
                  <a:schemeClr val="bg1"/>
                </a:solidFill>
              </a:rPr>
              <a:t>сприя</a:t>
            </a:r>
            <a:r>
              <a:rPr lang="uk-UA" sz="2400" b="1" dirty="0">
                <a:solidFill>
                  <a:schemeClr val="bg1"/>
                </a:solidFill>
              </a:rPr>
              <a:t>є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культурі довіри </a:t>
            </a:r>
            <a:r>
              <a:rPr lang="uk-UA" sz="2400" b="1" dirty="0" smtClean="0">
                <a:solidFill>
                  <a:schemeClr val="bg1"/>
                </a:solidFill>
              </a:rPr>
              <a:t>вимога скрупульозних </a:t>
            </a:r>
            <a:r>
              <a:rPr lang="uk-UA" sz="2400" b="1" dirty="0">
                <a:solidFill>
                  <a:schemeClr val="bg1"/>
                </a:solidFill>
              </a:rPr>
              <a:t>звітів «про пророблену роботу» з фотоілюстраціями</a:t>
            </a:r>
            <a:r>
              <a:rPr lang="uk-UA" sz="2400" b="1" dirty="0" smtClean="0">
                <a:solidFill>
                  <a:schemeClr val="bg1"/>
                </a:solidFill>
              </a:rPr>
              <a:t>?!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4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chemeClr val="bg1"/>
                </a:solidFill>
              </a:rPr>
              <a:t>Чи плекають довіру учасники «</a:t>
            </a:r>
            <a:r>
              <a:rPr lang="uk-UA" sz="2400" b="1" dirty="0" err="1">
                <a:solidFill>
                  <a:schemeClr val="bg1"/>
                </a:solidFill>
              </a:rPr>
              <a:t>мамських</a:t>
            </a:r>
            <a:r>
              <a:rPr lang="uk-UA" sz="2400" b="1" dirty="0">
                <a:solidFill>
                  <a:schemeClr val="bg1"/>
                </a:solidFill>
              </a:rPr>
              <a:t> груп» ладні розіп’яти будь-якого вчителя за щонайменший промах?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4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chemeClr val="bg1"/>
                </a:solidFill>
              </a:rPr>
              <a:t>Чи є довіра до дітей у </a:t>
            </a:r>
            <a:r>
              <a:rPr lang="uk-UA" sz="2400" b="1" dirty="0" smtClean="0">
                <a:solidFill>
                  <a:schemeClr val="bg1"/>
                </a:solidFill>
              </a:rPr>
              <a:t>тих вчителів</a:t>
            </a:r>
            <a:r>
              <a:rPr lang="uk-UA" sz="2400" b="1" dirty="0">
                <a:solidFill>
                  <a:schemeClr val="bg1"/>
                </a:solidFill>
              </a:rPr>
              <a:t>, які в будь-якій ситуації перестраховуються і прикриваються паперами</a:t>
            </a:r>
            <a:r>
              <a:rPr lang="uk-UA" sz="2400" b="1" dirty="0" smtClean="0">
                <a:solidFill>
                  <a:schemeClr val="bg1"/>
                </a:solidFill>
              </a:rPr>
              <a:t>?!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1" y="0"/>
            <a:ext cx="5241302" cy="314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453" y="0"/>
            <a:ext cx="4714814" cy="314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79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938" y="3016576"/>
            <a:ext cx="113404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prstClr val="black"/>
                </a:solidFill>
              </a:rPr>
              <a:t>Чи довіряє вчительству наше міністерство, яке шле «вказівки</a:t>
            </a:r>
            <a:r>
              <a:rPr lang="uk-UA" sz="2400" b="1" dirty="0" smtClean="0">
                <a:solidFill>
                  <a:prstClr val="black"/>
                </a:solidFill>
              </a:rPr>
              <a:t>» (</a:t>
            </a:r>
            <a:r>
              <a:rPr lang="uk-UA" sz="2400" b="1" dirty="0">
                <a:solidFill>
                  <a:prstClr val="black"/>
                </a:solidFill>
              </a:rPr>
              <a:t>методичні рекомендації, інструкції тощо) з найдрібніших «кухонних» питань</a:t>
            </a:r>
            <a:r>
              <a:rPr lang="uk-UA" sz="2400" b="1" dirty="0" smtClean="0">
                <a:solidFill>
                  <a:prstClr val="black"/>
                </a:solidFill>
              </a:rPr>
              <a:t>?!</a:t>
            </a:r>
            <a:endParaRPr lang="uk-UA" sz="2400" b="1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prstClr val="black"/>
                </a:solidFill>
              </a:rPr>
              <a:t>Чи є адекватне розуміння сутності поняття «культура взаємної довіри» у директора школи, який вважає, що «нам держава довірила дітей</a:t>
            </a:r>
            <a:r>
              <a:rPr lang="uk-UA" sz="2400" b="1" dirty="0" smtClean="0">
                <a:solidFill>
                  <a:prstClr val="black"/>
                </a:solidFill>
              </a:rPr>
              <a:t>»?!</a:t>
            </a:r>
            <a:endParaRPr lang="uk-UA" sz="2400" b="1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prstClr val="black"/>
                </a:solidFill>
              </a:rPr>
              <a:t>Чи можливо в принципі якось </a:t>
            </a:r>
            <a:r>
              <a:rPr lang="uk-UA" sz="2400" b="1" dirty="0" smtClean="0">
                <a:solidFill>
                  <a:prstClr val="black"/>
                </a:solidFill>
              </a:rPr>
              <a:t>вибудувати </a:t>
            </a:r>
            <a:r>
              <a:rPr lang="uk-UA" sz="2400" b="1" dirty="0">
                <a:solidFill>
                  <a:prstClr val="black"/>
                </a:solidFill>
              </a:rPr>
              <a:t>довіру між учасниками освітнього процесу у неконсолідованому суспільстві тотальної недовіри, яке живе за принципом "людина людині вовк"?!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18" y="141403"/>
            <a:ext cx="4850107" cy="272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19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97964"/>
            <a:ext cx="10448844" cy="1150069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довіра</a:t>
            </a:r>
            <a:r>
              <a:rPr lang="ru-RU" dirty="0">
                <a:solidFill>
                  <a:schemeClr val="bg1"/>
                </a:solidFill>
              </a:rPr>
              <a:t> є одним </a:t>
            </a:r>
            <a:r>
              <a:rPr lang="ru-RU" dirty="0" err="1">
                <a:solidFill>
                  <a:schemeClr val="bg1"/>
                </a:solidFill>
              </a:rPr>
              <a:t>із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головних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мірил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соціального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капіталу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6755" y="1998482"/>
            <a:ext cx="60237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Джеймс </a:t>
            </a:r>
            <a:r>
              <a:rPr lang="uk-UA" sz="2400" b="1" dirty="0" err="1" smtClean="0">
                <a:solidFill>
                  <a:schemeClr val="bg1"/>
                </a:solidFill>
              </a:rPr>
              <a:t>Коулмен</a:t>
            </a:r>
            <a:r>
              <a:rPr lang="uk-UA" sz="2400" b="1" dirty="0" smtClean="0">
                <a:solidFill>
                  <a:schemeClr val="bg1"/>
                </a:solidFill>
              </a:rPr>
              <a:t> визначав </a:t>
            </a:r>
            <a:r>
              <a:rPr lang="uk-UA" sz="2400" b="1" dirty="0">
                <a:solidFill>
                  <a:schemeClr val="bg1"/>
                </a:solidFill>
              </a:rPr>
              <a:t>соціальний капітал як потенціал взаємної довіри </a:t>
            </a:r>
            <a:r>
              <a:rPr lang="uk-UA" sz="2400" b="1" dirty="0" smtClean="0">
                <a:solidFill>
                  <a:schemeClr val="bg1"/>
                </a:solidFill>
              </a:rPr>
              <a:t>і взаємодопомоги</a:t>
            </a:r>
            <a:r>
              <a:rPr lang="uk-UA" sz="2400" b="1" dirty="0">
                <a:solidFill>
                  <a:schemeClr val="bg1"/>
                </a:solidFill>
              </a:rPr>
              <a:t>, цілеспрямовано сформований у міжособистісному </a:t>
            </a:r>
            <a:r>
              <a:rPr lang="uk-UA" sz="2400" b="1" dirty="0" smtClean="0">
                <a:solidFill>
                  <a:schemeClr val="bg1"/>
                </a:solidFill>
              </a:rPr>
              <a:t>просторі.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0449" y="4769963"/>
            <a:ext cx="107936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</a:rPr>
              <a:t>Соціальний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капітал</a:t>
            </a:r>
            <a:r>
              <a:rPr lang="ru-RU" sz="2800" b="1" dirty="0">
                <a:solidFill>
                  <a:schemeClr val="bg1"/>
                </a:solidFill>
              </a:rPr>
              <a:t> є </a:t>
            </a:r>
            <a:r>
              <a:rPr lang="ru-RU" sz="2800" b="1" dirty="0" err="1" smtClean="0">
                <a:solidFill>
                  <a:schemeClr val="bg1"/>
                </a:solidFill>
              </a:rPr>
              <a:t>тим</a:t>
            </a:r>
            <a:r>
              <a:rPr lang="ru-RU" sz="2800" b="1" dirty="0" smtClean="0">
                <a:solidFill>
                  <a:schemeClr val="bg1"/>
                </a:solidFill>
              </a:rPr>
              <a:t> ресурсом</a:t>
            </a:r>
            <a:r>
              <a:rPr lang="ru-RU" sz="2800" b="1" dirty="0">
                <a:solidFill>
                  <a:schemeClr val="bg1"/>
                </a:solidFill>
              </a:rPr>
              <a:t>, на </a:t>
            </a:r>
            <a:r>
              <a:rPr lang="ru-RU" sz="2800" b="1" dirty="0" err="1">
                <a:solidFill>
                  <a:schemeClr val="bg1"/>
                </a:solidFill>
              </a:rPr>
              <a:t>який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має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спиратися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розвиток</a:t>
            </a:r>
            <a:r>
              <a:rPr lang="ru-RU" sz="2800" b="1" dirty="0" smtClean="0">
                <a:solidFill>
                  <a:schemeClr val="bg1"/>
                </a:solidFill>
              </a:rPr>
              <a:t> будь-</a:t>
            </a:r>
            <a:r>
              <a:rPr lang="ru-RU" sz="2800" b="1" dirty="0" err="1" smtClean="0">
                <a:solidFill>
                  <a:schemeClr val="bg1"/>
                </a:solidFill>
              </a:rPr>
              <a:t>якої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сфери</a:t>
            </a:r>
            <a:r>
              <a:rPr lang="ru-RU" sz="2800" b="1" dirty="0" smtClean="0">
                <a:solidFill>
                  <a:schemeClr val="bg1"/>
                </a:solidFill>
              </a:rPr>
              <a:t>. Ми ж </a:t>
            </a:r>
            <a:r>
              <a:rPr lang="ru-RU" sz="2800" b="1" dirty="0" err="1" smtClean="0">
                <a:solidFill>
                  <a:schemeClr val="bg1"/>
                </a:solidFill>
              </a:rPr>
              <a:t>досі</a:t>
            </a:r>
            <a:r>
              <a:rPr lang="ru-RU" sz="2800" b="1" dirty="0" smtClean="0">
                <a:solidFill>
                  <a:schemeClr val="bg1"/>
                </a:solidFill>
              </a:rPr>
              <a:t> в основному </a:t>
            </a:r>
            <a:r>
              <a:rPr lang="ru-RU" sz="2800" b="1" dirty="0" err="1" smtClean="0">
                <a:solidFill>
                  <a:schemeClr val="bg1"/>
                </a:solidFill>
              </a:rPr>
              <a:t>покладаємось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адміністративний</a:t>
            </a:r>
            <a:r>
              <a:rPr lang="ru-RU" sz="2800" b="1" dirty="0">
                <a:solidFill>
                  <a:schemeClr val="bg1"/>
                </a:solidFill>
              </a:rPr>
              <a:t> ресурс.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39" y="1090141"/>
            <a:ext cx="5646656" cy="342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83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139701"/>
            <a:ext cx="8509000" cy="1092200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</a:rPr>
              <a:t>КОНТРОЛЬ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400" y="1600200"/>
            <a:ext cx="6658728" cy="4491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</a:rPr>
              <a:t>Ми </a:t>
            </a:r>
            <a:r>
              <a:rPr lang="ru-RU" sz="3200" b="1" dirty="0" err="1">
                <a:solidFill>
                  <a:schemeClr val="bg1"/>
                </a:solidFill>
              </a:rPr>
              <a:t>ніколи</a:t>
            </a:r>
            <a:r>
              <a:rPr lang="ru-RU" sz="3200" b="1" dirty="0">
                <a:solidFill>
                  <a:schemeClr val="bg1"/>
                </a:solidFill>
              </a:rPr>
              <a:t> не </a:t>
            </a:r>
            <a:r>
              <a:rPr lang="ru-RU" sz="3200" b="1" dirty="0" err="1">
                <a:solidFill>
                  <a:schemeClr val="bg1"/>
                </a:solidFill>
              </a:rPr>
              <a:t>зрозуміємо</a:t>
            </a:r>
            <a:r>
              <a:rPr lang="ru-RU" sz="3200" b="1" dirty="0">
                <a:solidFill>
                  <a:schemeClr val="bg1"/>
                </a:solidFill>
              </a:rPr>
              <a:t> наших </a:t>
            </a:r>
            <a:r>
              <a:rPr lang="ru-RU" sz="3200" b="1" dirty="0" err="1" smtClean="0">
                <a:solidFill>
                  <a:schemeClr val="bg1"/>
                </a:solidFill>
              </a:rPr>
              <a:t>нинішніх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проблем</a:t>
            </a:r>
            <a:r>
              <a:rPr lang="ru-RU" sz="3200" b="1" dirty="0">
                <a:solidFill>
                  <a:schemeClr val="bg1"/>
                </a:solidFill>
              </a:rPr>
              <a:t>, доки не </a:t>
            </a:r>
            <a:r>
              <a:rPr lang="ru-RU" sz="3200" b="1" dirty="0" err="1">
                <a:solidFill>
                  <a:schemeClr val="bg1"/>
                </a:solidFill>
              </a:rPr>
              <a:t>вивчимо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існуючу</a:t>
            </a:r>
            <a:r>
              <a:rPr lang="ru-RU" sz="3200" b="1" dirty="0">
                <a:solidFill>
                  <a:schemeClr val="bg1"/>
                </a:solidFill>
              </a:rPr>
              <a:t> у </a:t>
            </a:r>
            <a:r>
              <a:rPr lang="ru-RU" sz="3200" b="1" dirty="0" err="1" smtClean="0">
                <a:solidFill>
                  <a:schemeClr val="bg1"/>
                </a:solidFill>
              </a:rPr>
              <a:t>суспільстві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модель контролю. 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Джеймс </a:t>
            </a:r>
            <a:r>
              <a:rPr lang="ru-RU" sz="3200" dirty="0" err="1">
                <a:solidFill>
                  <a:schemeClr val="bg1"/>
                </a:solidFill>
              </a:rPr>
              <a:t>Глаттфельдер</a:t>
            </a:r>
            <a:r>
              <a:rPr lang="ru-RU" sz="3200" dirty="0">
                <a:solidFill>
                  <a:schemeClr val="bg1"/>
                </a:solidFill>
              </a:rPr>
              <a:t>  </a:t>
            </a:r>
            <a:br>
              <a:rPr lang="ru-RU" sz="3200" dirty="0">
                <a:solidFill>
                  <a:schemeClr val="bg1"/>
                </a:solidFill>
              </a:rPr>
            </a:b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81900" y="2882899"/>
            <a:ext cx="41783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/>
                </a:solidFill>
              </a:rPr>
              <a:t> У </a:t>
            </a:r>
            <a:r>
              <a:rPr lang="ru-RU" sz="3200" b="1" dirty="0" err="1">
                <a:solidFill>
                  <a:schemeClr val="accent6"/>
                </a:solidFill>
              </a:rPr>
              <a:t>вітчизняній</a:t>
            </a:r>
            <a:r>
              <a:rPr lang="ru-RU" sz="3200" b="1" dirty="0">
                <a:solidFill>
                  <a:schemeClr val="accent6"/>
                </a:solidFill>
              </a:rPr>
              <a:t> </a:t>
            </a:r>
            <a:r>
              <a:rPr lang="ru-RU" sz="3200" b="1" dirty="0" err="1">
                <a:solidFill>
                  <a:schemeClr val="accent6"/>
                </a:solidFill>
              </a:rPr>
              <a:t>освіті</a:t>
            </a:r>
            <a:r>
              <a:rPr lang="ru-RU" sz="3200" b="1" dirty="0">
                <a:solidFill>
                  <a:schemeClr val="accent6"/>
                </a:solidFill>
              </a:rPr>
              <a:t> контроль :</a:t>
            </a:r>
          </a:p>
          <a:p>
            <a:r>
              <a:rPr lang="ru-RU" sz="3200" b="1" dirty="0" err="1">
                <a:solidFill>
                  <a:schemeClr val="accent6"/>
                </a:solidFill>
              </a:rPr>
              <a:t>Тотальний</a:t>
            </a:r>
            <a:endParaRPr lang="ru-RU" sz="3200" b="1" dirty="0">
              <a:solidFill>
                <a:schemeClr val="accent6"/>
              </a:solidFill>
            </a:endParaRPr>
          </a:p>
          <a:p>
            <a:r>
              <a:rPr lang="ru-RU" sz="3200" b="1" dirty="0" err="1">
                <a:solidFill>
                  <a:schemeClr val="accent6"/>
                </a:solidFill>
              </a:rPr>
              <a:t>Дріб’язковий</a:t>
            </a:r>
            <a:r>
              <a:rPr lang="ru-RU" sz="3200" b="1" dirty="0">
                <a:solidFill>
                  <a:schemeClr val="accent6"/>
                </a:solidFill>
              </a:rPr>
              <a:t>  </a:t>
            </a:r>
          </a:p>
          <a:p>
            <a:r>
              <a:rPr lang="ru-RU" sz="3200" b="1" dirty="0" err="1">
                <a:solidFill>
                  <a:schemeClr val="accent6"/>
                </a:solidFill>
              </a:rPr>
              <a:t>Ілюзорний</a:t>
            </a:r>
            <a:endParaRPr lang="ru-RU" sz="3200" b="1" dirty="0">
              <a:solidFill>
                <a:schemeClr val="accent6"/>
              </a:solidFill>
            </a:endParaRPr>
          </a:p>
          <a:p>
            <a:r>
              <a:rPr lang="ru-RU" sz="3200" b="1" dirty="0" err="1">
                <a:solidFill>
                  <a:schemeClr val="accent6"/>
                </a:solidFill>
              </a:rPr>
              <a:t>Неефективний</a:t>
            </a:r>
            <a:endParaRPr lang="ru-RU" sz="3200" b="1" dirty="0">
              <a:solidFill>
                <a:schemeClr val="accent6"/>
              </a:solidFill>
            </a:endParaRPr>
          </a:p>
          <a:p>
            <a:r>
              <a:rPr lang="ru-RU" sz="3200" b="1" dirty="0" err="1">
                <a:solidFill>
                  <a:schemeClr val="accent6"/>
                </a:solidFill>
              </a:rPr>
              <a:t>Надлишковий</a:t>
            </a:r>
            <a:endParaRPr lang="ru-RU" sz="3200" b="1" dirty="0">
              <a:solidFill>
                <a:schemeClr val="accent6"/>
              </a:solidFill>
            </a:endParaRPr>
          </a:p>
        </p:txBody>
      </p:sp>
      <p:pic>
        <p:nvPicPr>
          <p:cNvPr id="6" name="irc_mi" descr="http://www.acmegroup.ru/files/Bur-3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1" y="-127001"/>
            <a:ext cx="2762250" cy="300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3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28601"/>
            <a:ext cx="10847388" cy="139700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Самооцінювання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якості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управлінського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процесу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err="1">
                <a:solidFill>
                  <a:schemeClr val="bg1"/>
                </a:solidFill>
              </a:rPr>
              <a:t>Рівень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управлінського</a:t>
            </a:r>
            <a:r>
              <a:rPr lang="ru-RU" dirty="0">
                <a:solidFill>
                  <a:schemeClr val="bg1"/>
                </a:solidFill>
              </a:rPr>
              <a:t> контролю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3568700"/>
            <a:ext cx="10415588" cy="328930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Рівень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управлінського</a:t>
            </a:r>
            <a:r>
              <a:rPr lang="ru-RU" sz="2800" b="1" dirty="0">
                <a:solidFill>
                  <a:schemeClr val="bg1"/>
                </a:solidFill>
              </a:rPr>
              <a:t> контролю в </a:t>
            </a:r>
            <a:r>
              <a:rPr lang="ru-RU" sz="2800" b="1" dirty="0" err="1">
                <a:solidFill>
                  <a:schemeClr val="bg1"/>
                </a:solidFill>
              </a:rPr>
              <a:t>школі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можна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визначити</a:t>
            </a:r>
            <a:r>
              <a:rPr lang="ru-RU" sz="2800" b="1" dirty="0">
                <a:solidFill>
                  <a:schemeClr val="bg1"/>
                </a:solidFill>
              </a:rPr>
              <a:t> а </a:t>
            </a:r>
            <a:r>
              <a:rPr lang="ru-RU" sz="2800" b="1" dirty="0" err="1">
                <a:solidFill>
                  <a:schemeClr val="bg1"/>
                </a:solidFill>
              </a:rPr>
              <a:t>наступною</a:t>
            </a:r>
            <a:r>
              <a:rPr lang="ru-RU" sz="2800" b="1" dirty="0">
                <a:solidFill>
                  <a:schemeClr val="bg1"/>
                </a:solidFill>
              </a:rPr>
              <a:t> шкалою в </a:t>
            </a:r>
            <a:r>
              <a:rPr lang="ru-RU" sz="2800" b="1" dirty="0" err="1">
                <a:solidFill>
                  <a:schemeClr val="bg1"/>
                </a:solidFill>
              </a:rPr>
              <a:t>діапазоні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</a:t>
            </a:r>
            <a:r>
              <a:rPr lang="ru-RU" sz="2800" b="1" dirty="0">
                <a:solidFill>
                  <a:schemeClr val="bg1"/>
                </a:solidFill>
              </a:rPr>
              <a:t> 0(практично </a:t>
            </a:r>
            <a:r>
              <a:rPr lang="ru-RU" sz="2800" b="1" dirty="0" err="1">
                <a:solidFill>
                  <a:schemeClr val="bg1"/>
                </a:solidFill>
              </a:rPr>
              <a:t>відсутній</a:t>
            </a:r>
            <a:r>
              <a:rPr lang="ru-RU" sz="2800" b="1" dirty="0">
                <a:solidFill>
                  <a:schemeClr val="bg1"/>
                </a:solidFill>
              </a:rPr>
              <a:t>) до 10(явно </a:t>
            </a:r>
            <a:r>
              <a:rPr lang="ru-RU" sz="2800" b="1" dirty="0" err="1">
                <a:solidFill>
                  <a:schemeClr val="bg1"/>
                </a:solidFill>
              </a:rPr>
              <a:t>надмірний</a:t>
            </a:r>
            <a:r>
              <a:rPr lang="ru-RU" sz="2800" b="1" dirty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1" y="2425700"/>
            <a:ext cx="10590496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87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63952"/>
            <a:ext cx="10844769" cy="9332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 «Учет и контроль — вот главное, что требуется для правильного функционирования первой фазы коммунистического общества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96" y="1875934"/>
            <a:ext cx="5769204" cy="383670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b="1" dirty="0" err="1" smtClean="0">
                <a:solidFill>
                  <a:schemeClr val="bg1"/>
                </a:solidFill>
              </a:rPr>
              <a:t>Якщо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немає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економічної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свободи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чи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свободи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творити</a:t>
            </a:r>
            <a:r>
              <a:rPr lang="ru-RU" sz="2400" b="1" dirty="0">
                <a:solidFill>
                  <a:schemeClr val="bg1"/>
                </a:solidFill>
              </a:rPr>
              <a:t> й </a:t>
            </a:r>
            <a:r>
              <a:rPr lang="ru-RU" sz="2400" b="1" dirty="0" err="1" smtClean="0">
                <a:solidFill>
                  <a:schemeClr val="bg1"/>
                </a:solidFill>
              </a:rPr>
              <a:t>витворяти</a:t>
            </a:r>
            <a:r>
              <a:rPr lang="ru-RU" sz="2400" b="1" dirty="0" smtClean="0">
                <a:solidFill>
                  <a:schemeClr val="bg1"/>
                </a:solidFill>
              </a:rPr>
              <a:t> в </a:t>
            </a:r>
            <a:r>
              <a:rPr lang="ru-RU" sz="2400" b="1" dirty="0" err="1" smtClean="0">
                <a:solidFill>
                  <a:schemeClr val="bg1"/>
                </a:solidFill>
              </a:rPr>
              <a:t>освітній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сфері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потрібен</a:t>
            </a:r>
            <a:r>
              <a:rPr lang="ru-RU" sz="2400" b="1" dirty="0" smtClean="0">
                <a:solidFill>
                  <a:schemeClr val="bg1"/>
                </a:solidFill>
              </a:rPr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b="1" i="1" dirty="0" smtClean="0">
                <a:solidFill>
                  <a:schemeClr val="bg1"/>
                </a:solidFill>
              </a:rPr>
              <a:t>«</a:t>
            </a:r>
            <a:r>
              <a:rPr lang="ru-RU" sz="2400" b="1" i="1" dirty="0">
                <a:solidFill>
                  <a:schemeClr val="bg1"/>
                </a:solidFill>
              </a:rPr>
              <a:t>строжайший учет, и контроль за учетом, и надзор за контролем, и проверка надзора, и анализ проверки, и ревизия анализа, и наблюдение за ревизией». </a:t>
            </a:r>
            <a:endParaRPr lang="uk-UA" sz="24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57" y="2356701"/>
            <a:ext cx="6067743" cy="35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725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94268"/>
            <a:ext cx="8723740" cy="952107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Чи потрібні такі накази?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753386"/>
            <a:ext cx="4434543" cy="2547681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Школа як надлишково керована і надлишково контрольована організація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12035" r="1969" b="15632"/>
          <a:stretch/>
        </p:blipFill>
        <p:spPr bwMode="auto">
          <a:xfrm>
            <a:off x="5863472" y="-19312"/>
            <a:ext cx="6328528" cy="687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4268" y="4034672"/>
            <a:ext cx="5222450" cy="1700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b="1" dirty="0" err="1" smtClean="0">
                <a:solidFill>
                  <a:schemeClr val="bg1"/>
                </a:solidFill>
              </a:rPr>
              <a:t>Чому</a:t>
            </a:r>
            <a:r>
              <a:rPr lang="ru-RU" b="1" dirty="0" smtClean="0">
                <a:solidFill>
                  <a:schemeClr val="bg1"/>
                </a:solidFill>
              </a:rPr>
              <a:t> ми </a:t>
            </a:r>
            <a:r>
              <a:rPr lang="ru-RU" b="1" dirty="0" err="1">
                <a:solidFill>
                  <a:schemeClr val="bg1"/>
                </a:solidFill>
              </a:rPr>
              <a:t>продовжуємо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змушувати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дітей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ходити</a:t>
            </a:r>
            <a:r>
              <a:rPr lang="ru-RU" b="1" dirty="0">
                <a:solidFill>
                  <a:schemeClr val="bg1"/>
                </a:solidFill>
              </a:rPr>
              <a:t> в </a:t>
            </a:r>
            <a:r>
              <a:rPr lang="ru-RU" b="1" dirty="0" err="1" smtClean="0">
                <a:solidFill>
                  <a:schemeClr val="bg1"/>
                </a:solidFill>
              </a:rPr>
              <a:t>формі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чи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мати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діловий</a:t>
            </a:r>
            <a:r>
              <a:rPr lang="ru-RU" b="1" dirty="0" smtClean="0">
                <a:solidFill>
                  <a:schemeClr val="bg1"/>
                </a:solidFill>
              </a:rPr>
              <a:t> стиль </a:t>
            </a:r>
            <a:r>
              <a:rPr lang="ru-RU" b="1" dirty="0" err="1" smtClean="0">
                <a:solidFill>
                  <a:schemeClr val="bg1"/>
                </a:solidFill>
              </a:rPr>
              <a:t>одягу</a:t>
            </a:r>
            <a:r>
              <a:rPr lang="ru-RU" b="1" dirty="0" smtClean="0">
                <a:solidFill>
                  <a:schemeClr val="bg1"/>
                </a:solidFill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b="1" dirty="0" err="1" smtClean="0">
                <a:solidFill>
                  <a:schemeClr val="bg1"/>
                </a:solidFill>
              </a:rPr>
              <a:t>Боїмося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що</a:t>
            </a:r>
            <a:r>
              <a:rPr lang="ru-RU" b="1" dirty="0">
                <a:solidFill>
                  <a:schemeClr val="bg1"/>
                </a:solidFill>
              </a:rPr>
              <a:t> не </a:t>
            </a:r>
            <a:r>
              <a:rPr lang="ru-RU" b="1" dirty="0" err="1">
                <a:solidFill>
                  <a:schemeClr val="bg1"/>
                </a:solidFill>
              </a:rPr>
              <a:t>зможемо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контролювати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7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00" y="317501"/>
            <a:ext cx="6667762" cy="973971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Надлишковий контроль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391" y="1206632"/>
            <a:ext cx="6627042" cy="119720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uk-UA" sz="2800" dirty="0" err="1" smtClean="0">
                <a:solidFill>
                  <a:schemeClr val="bg1"/>
                </a:solidFill>
              </a:rPr>
              <a:t>Надашотодєлать</a:t>
            </a:r>
            <a:r>
              <a:rPr lang="uk-UA" sz="2800" dirty="0" smtClean="0">
                <a:solidFill>
                  <a:schemeClr val="bg1"/>
                </a:solidFill>
              </a:rPr>
              <a:t> із надмірним «</a:t>
            </a:r>
            <a:r>
              <a:rPr lang="uk-UA" sz="2800" dirty="0" err="1" smtClean="0">
                <a:solidFill>
                  <a:schemeClr val="bg1"/>
                </a:solidFill>
              </a:rPr>
              <a:t>внутрішкільним</a:t>
            </a:r>
            <a:r>
              <a:rPr lang="uk-UA" sz="2800" dirty="0" smtClean="0">
                <a:solidFill>
                  <a:schemeClr val="bg1"/>
                </a:solidFill>
              </a:rPr>
              <a:t> контролем» і руйнівним зовнішнім контролем!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864" y="71448"/>
            <a:ext cx="4481136" cy="449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11353" y="3101420"/>
            <a:ext cx="364487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У </a:t>
            </a:r>
            <a:r>
              <a:rPr lang="ru-RU" sz="2400" b="1" dirty="0" err="1">
                <a:solidFill>
                  <a:schemeClr val="bg1"/>
                </a:solidFill>
              </a:rPr>
              <a:t>світі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зачинених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кімнат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людина</a:t>
            </a:r>
            <a:r>
              <a:rPr lang="ru-RU" sz="2400" b="1" dirty="0">
                <a:solidFill>
                  <a:schemeClr val="bg1"/>
                </a:solidFill>
              </a:rPr>
              <a:t> з </a:t>
            </a:r>
            <a:r>
              <a:rPr lang="ru-RU" sz="2400" b="1" dirty="0" err="1">
                <a:solidFill>
                  <a:schemeClr val="bg1"/>
                </a:solidFill>
              </a:rPr>
              <a:t>ключем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стає</a:t>
            </a:r>
            <a:r>
              <a:rPr lang="ru-RU" sz="2400" b="1" dirty="0">
                <a:solidFill>
                  <a:schemeClr val="bg1"/>
                </a:solidFill>
              </a:rPr>
              <a:t> королем.</a:t>
            </a:r>
          </a:p>
          <a:p>
            <a:r>
              <a:rPr lang="ru-RU" dirty="0">
                <a:solidFill>
                  <a:schemeClr val="bg1"/>
                </a:solidFill>
              </a:rPr>
              <a:t>(фраза </a:t>
            </a:r>
            <a:r>
              <a:rPr lang="ru-RU" dirty="0" err="1">
                <a:solidFill>
                  <a:schemeClr val="bg1"/>
                </a:solidFill>
              </a:rPr>
              <a:t>професора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Моріарті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із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серіалу</a:t>
            </a:r>
            <a:r>
              <a:rPr lang="ru-RU" dirty="0">
                <a:solidFill>
                  <a:schemeClr val="bg1"/>
                </a:solidFill>
              </a:rPr>
              <a:t> «Шерлок»).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6288"/>
            <a:ext cx="4311353" cy="437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t="40949" r="11609" b="15134"/>
          <a:stretch/>
        </p:blipFill>
        <p:spPr bwMode="auto">
          <a:xfrm>
            <a:off x="7710864" y="4391638"/>
            <a:ext cx="4481136" cy="246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33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90501"/>
            <a:ext cx="11418888" cy="15494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Якість процесу комунікації: довіра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122" y="1376313"/>
            <a:ext cx="5906678" cy="493558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sz="3600" dirty="0">
                <a:solidFill>
                  <a:schemeClr val="bg1"/>
                </a:solidFill>
              </a:rPr>
              <a:t>Кеннет </a:t>
            </a:r>
            <a:r>
              <a:rPr lang="ru-RU" sz="3600" dirty="0" err="1">
                <a:solidFill>
                  <a:schemeClr val="bg1"/>
                </a:solidFill>
              </a:rPr>
              <a:t>Ерроу</a:t>
            </a:r>
            <a:r>
              <a:rPr lang="ru-RU" sz="3600" dirty="0">
                <a:solidFill>
                  <a:schemeClr val="bg1"/>
                </a:solidFill>
              </a:rPr>
              <a:t> назвав </a:t>
            </a:r>
            <a:r>
              <a:rPr lang="ru-RU" sz="3600" dirty="0" err="1">
                <a:solidFill>
                  <a:schemeClr val="bg1"/>
                </a:solidFill>
              </a:rPr>
              <a:t>довіру</a:t>
            </a:r>
            <a:r>
              <a:rPr lang="ru-RU" sz="3600" dirty="0">
                <a:solidFill>
                  <a:schemeClr val="bg1"/>
                </a:solidFill>
              </a:rPr>
              <a:t> «</a:t>
            </a:r>
            <a:r>
              <a:rPr lang="ru-RU" sz="3600" b="1" dirty="0" err="1">
                <a:solidFill>
                  <a:schemeClr val="bg1"/>
                </a:solidFill>
              </a:rPr>
              <a:t>мастилом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соціальної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системи</a:t>
            </a:r>
            <a:r>
              <a:rPr lang="ru-RU" sz="3600" dirty="0">
                <a:solidFill>
                  <a:schemeClr val="bg1"/>
                </a:solidFill>
              </a:rPr>
              <a:t>». </a:t>
            </a:r>
            <a:endParaRPr lang="ru-RU" sz="36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3600" dirty="0" err="1" smtClean="0">
                <a:solidFill>
                  <a:schemeClr val="bg1"/>
                </a:solidFill>
              </a:rPr>
              <a:t>Цей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аналіз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дає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можливість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з’ясувати</a:t>
            </a:r>
            <a:r>
              <a:rPr lang="ru-RU" sz="3600" dirty="0">
                <a:solidFill>
                  <a:schemeClr val="bg1"/>
                </a:solidFill>
              </a:rPr>
              <a:t>: </a:t>
            </a:r>
            <a:r>
              <a:rPr lang="ru-RU" sz="3600" dirty="0" err="1">
                <a:solidFill>
                  <a:schemeClr val="bg1"/>
                </a:solidFill>
              </a:rPr>
              <a:t>чи</a:t>
            </a:r>
            <a:r>
              <a:rPr lang="ru-RU" sz="3600" dirty="0">
                <a:solidFill>
                  <a:schemeClr val="bg1"/>
                </a:solidFill>
              </a:rPr>
              <a:t> не </a:t>
            </a:r>
            <a:r>
              <a:rPr lang="ru-RU" sz="3600" dirty="0" err="1">
                <a:solidFill>
                  <a:schemeClr val="bg1"/>
                </a:solidFill>
              </a:rPr>
              <a:t>сиплемо</a:t>
            </a:r>
            <a:r>
              <a:rPr lang="ru-RU" sz="3600" dirty="0">
                <a:solidFill>
                  <a:schemeClr val="bg1"/>
                </a:solidFill>
              </a:rPr>
              <a:t> ми на «</a:t>
            </a:r>
            <a:r>
              <a:rPr lang="ru-RU" sz="3600" dirty="0" err="1">
                <a:solidFill>
                  <a:schemeClr val="bg1"/>
                </a:solidFill>
              </a:rPr>
              <a:t>підшипники</a:t>
            </a:r>
            <a:r>
              <a:rPr lang="ru-RU" sz="3600" dirty="0">
                <a:solidFill>
                  <a:schemeClr val="bg1"/>
                </a:solidFill>
              </a:rPr>
              <a:t>» </a:t>
            </a:r>
            <a:r>
              <a:rPr lang="ru-RU" sz="3600" dirty="0" err="1">
                <a:solidFill>
                  <a:schemeClr val="bg1"/>
                </a:solidFill>
              </a:rPr>
              <a:t>педагогічної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системи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школи</a:t>
            </a:r>
            <a:r>
              <a:rPr lang="ru-RU" sz="3600" dirty="0">
                <a:solidFill>
                  <a:schemeClr val="bg1"/>
                </a:solidFill>
              </a:rPr>
              <a:t> "</a:t>
            </a:r>
            <a:r>
              <a:rPr lang="ru-RU" sz="3600" dirty="0" err="1">
                <a:solidFill>
                  <a:schemeClr val="bg1"/>
                </a:solidFill>
              </a:rPr>
              <a:t>пісок</a:t>
            </a:r>
            <a:r>
              <a:rPr lang="ru-RU" sz="3600" dirty="0">
                <a:solidFill>
                  <a:schemeClr val="bg1"/>
                </a:solidFill>
              </a:rPr>
              <a:t>" </a:t>
            </a:r>
            <a:r>
              <a:rPr lang="ru-RU" sz="3600" dirty="0" err="1">
                <a:solidFill>
                  <a:schemeClr val="bg1"/>
                </a:solidFill>
              </a:rPr>
              <a:t>надлишкового</a:t>
            </a:r>
            <a:r>
              <a:rPr lang="ru-RU" sz="3600" dirty="0">
                <a:solidFill>
                  <a:schemeClr val="bg1"/>
                </a:solidFill>
              </a:rPr>
              <a:t>  контролю  </a:t>
            </a:r>
            <a:r>
              <a:rPr lang="ru-RU" sz="3600" dirty="0" err="1">
                <a:solidFill>
                  <a:schemeClr val="bg1"/>
                </a:solidFill>
              </a:rPr>
              <a:t>замість</a:t>
            </a:r>
            <a:r>
              <a:rPr lang="ru-RU" sz="3600" dirty="0">
                <a:solidFill>
                  <a:schemeClr val="bg1"/>
                </a:solidFill>
              </a:rPr>
              <a:t> того, </a:t>
            </a:r>
            <a:r>
              <a:rPr lang="ru-RU" sz="3600" dirty="0" err="1">
                <a:solidFill>
                  <a:schemeClr val="bg1"/>
                </a:solidFill>
              </a:rPr>
              <a:t>щоб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використовувати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мастило</a:t>
            </a:r>
            <a:r>
              <a:rPr lang="ru-RU" sz="3600" dirty="0">
                <a:solidFill>
                  <a:schemeClr val="bg1"/>
                </a:solidFill>
              </a:rPr>
              <a:t>?!</a:t>
            </a:r>
            <a:endParaRPr lang="uk-UA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6" r="13351" b="310"/>
          <a:stretch/>
        </p:blipFill>
        <p:spPr bwMode="auto">
          <a:xfrm>
            <a:off x="6019800" y="1752600"/>
            <a:ext cx="6172200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03201"/>
            <a:ext cx="11126788" cy="1422400"/>
          </a:xfrm>
        </p:spPr>
        <p:txBody>
          <a:bodyPr/>
          <a:lstStyle/>
          <a:p>
            <a:r>
              <a:rPr lang="ru-RU" dirty="0" err="1">
                <a:solidFill>
                  <a:schemeClr val="bg1"/>
                </a:solidFill>
              </a:rPr>
              <a:t>Самооцінювання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якості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управлінського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процесу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err="1">
                <a:solidFill>
                  <a:schemeClr val="bg1"/>
                </a:solidFill>
              </a:rPr>
              <a:t>Індекс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недовіри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 err="1" smtClean="0">
                <a:solidFill>
                  <a:schemeClr val="bg1"/>
                </a:solidFill>
              </a:rPr>
              <a:t>довіри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9300" y="4829278"/>
            <a:ext cx="10706100" cy="6190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chemeClr val="bg1"/>
                </a:solidFill>
              </a:rPr>
              <a:t>Індекс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недовіри</a:t>
            </a:r>
            <a:r>
              <a:rPr lang="ru-RU" dirty="0" smtClean="0">
                <a:solidFill>
                  <a:schemeClr val="bg1"/>
                </a:solidFill>
              </a:rPr>
              <a:t>  - </a:t>
            </a:r>
            <a:r>
              <a:rPr lang="ru-RU" dirty="0" err="1" smtClean="0">
                <a:solidFill>
                  <a:schemeClr val="bg1"/>
                </a:solidFill>
              </a:rPr>
              <a:t>довіри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err="1">
                <a:solidFill>
                  <a:schemeClr val="bg1"/>
                </a:solidFill>
              </a:rPr>
              <a:t>педагогічному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колективі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визначити</a:t>
            </a:r>
            <a:r>
              <a:rPr lang="ru-RU" dirty="0">
                <a:solidFill>
                  <a:schemeClr val="bg1"/>
                </a:solidFill>
              </a:rPr>
              <a:t> за шкалою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-10 до +10.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6054" y="5549900"/>
            <a:ext cx="1214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Створення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розвиток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культури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довіри</a:t>
            </a:r>
            <a:r>
              <a:rPr lang="ru-RU" sz="2400" b="1" dirty="0">
                <a:solidFill>
                  <a:schemeClr val="bg1"/>
                </a:solidFill>
              </a:rPr>
              <a:t> - </a:t>
            </a:r>
            <a:r>
              <a:rPr lang="ru-RU" sz="2400" b="1" dirty="0" err="1">
                <a:solidFill>
                  <a:schemeClr val="bg1"/>
                </a:solidFill>
              </a:rPr>
              <a:t>складний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і </a:t>
            </a:r>
            <a:r>
              <a:rPr lang="ru-RU" sz="2400" b="1" dirty="0" err="1" smtClean="0">
                <a:solidFill>
                  <a:schemeClr val="bg1"/>
                </a:solidFill>
              </a:rPr>
              <a:t>тривалий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процес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який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визначається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безліччю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різноманітних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факторів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передумов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556" y="1732220"/>
            <a:ext cx="780415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6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671" y="131975"/>
            <a:ext cx="9175221" cy="970961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токсичні </a:t>
            </a:r>
            <a:r>
              <a:rPr lang="uk-UA" dirty="0" smtClean="0">
                <a:solidFill>
                  <a:schemeClr val="bg1"/>
                </a:solidFill>
              </a:rPr>
              <a:t>організаційні культури 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671" y="4656841"/>
            <a:ext cx="49019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Мінусові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значення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зазначати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лише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випадку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наявності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ознак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існування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атмосфери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гадюшника</a:t>
            </a:r>
            <a:r>
              <a:rPr lang="ru-RU" dirty="0" smtClean="0">
                <a:solidFill>
                  <a:schemeClr val="bg1"/>
                </a:solidFill>
              </a:rPr>
              <a:t>»: </a:t>
            </a:r>
            <a:r>
              <a:rPr lang="ru-RU" dirty="0" err="1" smtClean="0">
                <a:solidFill>
                  <a:schemeClr val="bg1"/>
                </a:solidFill>
              </a:rPr>
              <a:t>загальна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закритість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і </a:t>
            </a:r>
            <a:r>
              <a:rPr lang="ru-RU" dirty="0" err="1" smtClean="0">
                <a:solidFill>
                  <a:schemeClr val="bg1"/>
                </a:solidFill>
              </a:rPr>
              <a:t>знущання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підозрілість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і </a:t>
            </a:r>
            <a:r>
              <a:rPr lang="ru-RU" dirty="0" err="1" smtClean="0">
                <a:solidFill>
                  <a:schemeClr val="bg1"/>
                </a:solidFill>
              </a:rPr>
              <a:t>недовіра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самодурсво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приниження</a:t>
            </a:r>
            <a:r>
              <a:rPr lang="ru-RU" dirty="0" smtClean="0">
                <a:solidFill>
                  <a:schemeClr val="bg1"/>
                </a:solidFill>
              </a:rPr>
              <a:t>...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17" y="1611635"/>
            <a:ext cx="3462207" cy="264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114" y="1065229"/>
            <a:ext cx="6188906" cy="41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37608" y="5269585"/>
            <a:ext cx="63784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err="1">
                <a:solidFill>
                  <a:prstClr val="black"/>
                </a:solidFill>
              </a:rPr>
              <a:t>Ніколи</a:t>
            </a:r>
            <a:r>
              <a:rPr lang="ru-RU" sz="2800" b="1" dirty="0">
                <a:solidFill>
                  <a:prstClr val="black"/>
                </a:solidFill>
              </a:rPr>
              <a:t> не </a:t>
            </a:r>
            <a:r>
              <a:rPr lang="ru-RU" sz="2800" b="1" dirty="0" err="1">
                <a:solidFill>
                  <a:prstClr val="black"/>
                </a:solidFill>
              </a:rPr>
              <a:t>працюйте</a:t>
            </a:r>
            <a:r>
              <a:rPr lang="ru-RU" sz="2800" b="1" dirty="0">
                <a:solidFill>
                  <a:prstClr val="black"/>
                </a:solidFill>
              </a:rPr>
              <a:t> з людьми, </a:t>
            </a:r>
            <a:r>
              <a:rPr lang="ru-RU" sz="2800" b="1" dirty="0" err="1">
                <a:solidFill>
                  <a:prstClr val="black"/>
                </a:solidFill>
              </a:rPr>
              <a:t>які</a:t>
            </a:r>
            <a:r>
              <a:rPr lang="ru-RU" sz="2800" b="1" dirty="0">
                <a:solidFill>
                  <a:prstClr val="black"/>
                </a:solidFill>
              </a:rPr>
              <a:t> вам не </a:t>
            </a:r>
            <a:r>
              <a:rPr lang="ru-RU" sz="2800" b="1" dirty="0" err="1">
                <a:solidFill>
                  <a:prstClr val="black"/>
                </a:solidFill>
              </a:rPr>
              <a:t>подобаються</a:t>
            </a:r>
            <a:r>
              <a:rPr lang="ru-RU" sz="2800" b="1" dirty="0">
                <a:solidFill>
                  <a:prstClr val="black"/>
                </a:solidFill>
              </a:rPr>
              <a:t> і </a:t>
            </a:r>
            <a:r>
              <a:rPr lang="ru-RU" sz="2800" b="1" dirty="0" err="1">
                <a:solidFill>
                  <a:prstClr val="black"/>
                </a:solidFill>
              </a:rPr>
              <a:t>яким</a:t>
            </a:r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800" b="1" dirty="0" err="1">
                <a:solidFill>
                  <a:prstClr val="black"/>
                </a:solidFill>
              </a:rPr>
              <a:t>ви</a:t>
            </a:r>
            <a:r>
              <a:rPr lang="ru-RU" sz="2800" b="1" dirty="0">
                <a:solidFill>
                  <a:prstClr val="black"/>
                </a:solidFill>
              </a:rPr>
              <a:t> не </a:t>
            </a:r>
            <a:r>
              <a:rPr lang="ru-RU" sz="2800" b="1" dirty="0" err="1">
                <a:solidFill>
                  <a:prstClr val="black"/>
                </a:solidFill>
              </a:rPr>
              <a:t>довіряєте</a:t>
            </a:r>
            <a:r>
              <a:rPr lang="ru-RU" sz="2800" b="1" dirty="0">
                <a:solidFill>
                  <a:prstClr val="black"/>
                </a:solidFill>
              </a:rPr>
              <a:t>. 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</a:rPr>
              <a:t>Ервін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 err="1">
                <a:solidFill>
                  <a:prstClr val="black"/>
                </a:solidFill>
              </a:rPr>
              <a:t>Аксер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endParaRPr lang="uk-UA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9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28601"/>
            <a:ext cx="9958388" cy="11811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Довіра до вчителя в суспільстві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73" y="1798807"/>
            <a:ext cx="6080425" cy="372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256" y="1282045"/>
            <a:ext cx="550525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Головне у взаємодії - це довіра. Саме довіра дозволяє в унісон мислити,  діяти й творити.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r>
              <a:rPr lang="uk-UA" sz="2400" dirty="0" smtClean="0">
                <a:solidFill>
                  <a:schemeClr val="bg1"/>
                </a:solidFill>
              </a:rPr>
              <a:t>А </a:t>
            </a:r>
            <a:r>
              <a:rPr lang="uk-UA" sz="2400" dirty="0">
                <a:solidFill>
                  <a:schemeClr val="bg1"/>
                </a:solidFill>
              </a:rPr>
              <a:t>от "зерно недовіри" все це може перетворити в пустелю. </a:t>
            </a:r>
          </a:p>
          <a:p>
            <a:r>
              <a:rPr lang="uk-UA" sz="2400" dirty="0">
                <a:solidFill>
                  <a:schemeClr val="bg1"/>
                </a:solidFill>
              </a:rPr>
              <a:t>Чи хочеш ти з цією недовірою йти по пустелі й далі? Однозначно ні. Хочеться наповнюватися живильною енергією.</a:t>
            </a:r>
          </a:p>
          <a:p>
            <a:r>
              <a:rPr lang="uk-UA" sz="2400" dirty="0">
                <a:solidFill>
                  <a:schemeClr val="bg1"/>
                </a:solidFill>
              </a:rPr>
              <a:t>Але кожен робить своє й отримує як наслідок чи пустелю, чи квітучий сад...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                   Юлія </a:t>
            </a:r>
            <a:r>
              <a:rPr lang="uk-UA" dirty="0">
                <a:solidFill>
                  <a:schemeClr val="bg1"/>
                </a:solidFill>
              </a:rPr>
              <a:t>Сонцева </a:t>
            </a:r>
          </a:p>
        </p:txBody>
      </p:sp>
    </p:spTree>
    <p:extLst>
      <p:ext uri="{BB962C8B-B14F-4D97-AF65-F5344CB8AC3E}">
        <p14:creationId xmlns:p14="http://schemas.microsoft.com/office/powerpoint/2010/main" val="298552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368301"/>
            <a:ext cx="10034588" cy="1244600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</a:rPr>
              <a:t>12. Управління на основі цінностей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927100"/>
            <a:ext cx="7708900" cy="5295900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 smtClean="0">
                <a:solidFill>
                  <a:schemeClr val="bg1"/>
                </a:solidFill>
              </a:rPr>
              <a:t>Щоб </a:t>
            </a:r>
            <a:r>
              <a:rPr lang="uk-UA" sz="2800" dirty="0">
                <a:solidFill>
                  <a:schemeClr val="bg1"/>
                </a:solidFill>
              </a:rPr>
              <a:t>керувати розумними людьми, ви повинні використовувати культуру і систему цінностей, щоб вони вірили в те, що роблять. </a:t>
            </a:r>
            <a:endParaRPr lang="uk-UA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sz="2800" dirty="0" smtClean="0">
                <a:solidFill>
                  <a:schemeClr val="bg1"/>
                </a:solidFill>
              </a:rPr>
              <a:t>Управляти </a:t>
            </a:r>
            <a:r>
              <a:rPr lang="uk-UA" sz="2800" dirty="0">
                <a:solidFill>
                  <a:schemeClr val="bg1"/>
                </a:solidFill>
              </a:rPr>
              <a:t>дурними людьми можна за допомогою правил і паперової роботи.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Джек </a:t>
            </a:r>
            <a:r>
              <a:rPr lang="uk-UA" dirty="0" err="1">
                <a:solidFill>
                  <a:schemeClr val="bg1"/>
                </a:solidFill>
              </a:rPr>
              <a:t>Ма</a:t>
            </a:r>
            <a:r>
              <a:rPr lang="uk-UA" dirty="0">
                <a:solidFill>
                  <a:schemeClr val="bg1"/>
                </a:solidFill>
              </a:rPr>
              <a:t>, китайський підприємець, засновник і голова ради директорів компанії </a:t>
            </a:r>
            <a:r>
              <a:rPr lang="en-US" dirty="0">
                <a:solidFill>
                  <a:schemeClr val="bg1"/>
                </a:solidFill>
              </a:rPr>
              <a:t>Alibaba Group.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6" t="16667" r="15495" b="24652"/>
          <a:stretch/>
        </p:blipFill>
        <p:spPr bwMode="auto">
          <a:xfrm>
            <a:off x="8293100" y="1791297"/>
            <a:ext cx="3898900" cy="368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9200" y="5664200"/>
            <a:ext cx="9220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Що</a:t>
            </a:r>
            <a:r>
              <a:rPr lang="ru-RU" sz="2800" dirty="0">
                <a:solidFill>
                  <a:schemeClr val="bg1"/>
                </a:solidFill>
              </a:rPr>
              <a:t> є </a:t>
            </a:r>
            <a:r>
              <a:rPr lang="ru-RU" sz="2800" dirty="0" err="1">
                <a:solidFill>
                  <a:schemeClr val="bg1"/>
                </a:solidFill>
              </a:rPr>
              <a:t>спільним</a:t>
            </a:r>
            <a:r>
              <a:rPr lang="ru-RU" sz="2800" dirty="0">
                <a:solidFill>
                  <a:schemeClr val="bg1"/>
                </a:solidFill>
              </a:rPr>
              <a:t> у </a:t>
            </a:r>
            <a:r>
              <a:rPr lang="ru-RU" sz="2800" dirty="0" err="1">
                <a:solidFill>
                  <a:schemeClr val="bg1"/>
                </a:solidFill>
              </a:rPr>
              <a:t>різноманітті</a:t>
            </a:r>
            <a:r>
              <a:rPr lang="ru-RU" sz="2800" dirty="0">
                <a:solidFill>
                  <a:schemeClr val="bg1"/>
                </a:solidFill>
              </a:rPr>
              <a:t>? 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err="1" smtClean="0">
                <a:solidFill>
                  <a:schemeClr val="bg1"/>
                </a:solidFill>
              </a:rPr>
              <a:t>Цінності</a:t>
            </a:r>
            <a:r>
              <a:rPr lang="ru-RU" sz="2800" dirty="0" smtClean="0">
                <a:solidFill>
                  <a:schemeClr val="bg1"/>
                </a:solidFill>
              </a:rPr>
              <a:t> та культура </a:t>
            </a:r>
            <a:r>
              <a:rPr lang="ru-RU" sz="2800" dirty="0" err="1">
                <a:solidFill>
                  <a:schemeClr val="bg1"/>
                </a:solidFill>
              </a:rPr>
              <a:t>організації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uk-U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16816"/>
            <a:ext cx="11155854" cy="1244339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Що зроблено в освітній сфері для формування </a:t>
            </a:r>
            <a:r>
              <a:rPr lang="ru-RU" dirty="0" err="1" smtClean="0">
                <a:solidFill>
                  <a:schemeClr val="bg1"/>
                </a:solidFill>
              </a:rPr>
              <a:t>довіри</a:t>
            </a:r>
            <a:r>
              <a:rPr lang="ru-RU" dirty="0" smtClean="0">
                <a:solidFill>
                  <a:schemeClr val="bg1"/>
                </a:solidFill>
              </a:rPr>
              <a:t> як </a:t>
            </a:r>
            <a:r>
              <a:rPr lang="ru-RU" dirty="0" err="1" smtClean="0">
                <a:solidFill>
                  <a:schemeClr val="bg1"/>
                </a:solidFill>
              </a:rPr>
              <a:t>основи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соціального капіталу?!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5097" y="1715678"/>
            <a:ext cx="69287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chemeClr val="bg1"/>
                </a:solidFill>
              </a:rPr>
              <a:t>Чи створено повноцінне інформаційне  поле взаємодії замість удаваних обговорень проблем розвитку освіти та нормативних документів</a:t>
            </a:r>
            <a:r>
              <a:rPr lang="uk-UA" sz="2000" b="1" dirty="0" smtClean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0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chemeClr val="bg1"/>
                </a:solidFill>
              </a:rPr>
              <a:t>Чи налагоджено ефективну взаємодію із соціально активними освітянами, які є лідерами громадської думки</a:t>
            </a:r>
            <a:r>
              <a:rPr lang="uk-UA" sz="2000" b="1" dirty="0" smtClean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0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chemeClr val="bg1"/>
                </a:solidFill>
              </a:rPr>
              <a:t>Чи налагоджено принаймні регулярне інформування про результати діяльності МОН, забезпечено прозорість та відкритість його роботи</a:t>
            </a:r>
            <a:r>
              <a:rPr lang="uk-UA" sz="2000" b="1" dirty="0" smtClean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0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chemeClr val="bg1"/>
                </a:solidFill>
              </a:rPr>
              <a:t>Чи запрацював у нас інститут репутації?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66" b="-548"/>
          <a:stretch/>
        </p:blipFill>
        <p:spPr bwMode="auto">
          <a:xfrm>
            <a:off x="7833887" y="2350496"/>
            <a:ext cx="3110632" cy="340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179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того, </a:t>
            </a:r>
            <a:r>
              <a:rPr lang="ru-RU" dirty="0" err="1"/>
              <a:t>щоб</a:t>
            </a:r>
            <a:r>
              <a:rPr lang="ru-RU" dirty="0"/>
              <a:t> реально </a:t>
            </a:r>
            <a:r>
              <a:rPr lang="ru-RU" dirty="0" err="1"/>
              <a:t>реформувати</a:t>
            </a:r>
            <a:r>
              <a:rPr lang="ru-RU" dirty="0"/>
              <a:t> </a:t>
            </a:r>
            <a:r>
              <a:rPr lang="ru-RU" dirty="0" err="1"/>
              <a:t>освіті</a:t>
            </a:r>
            <a:r>
              <a:rPr lang="ru-RU" dirty="0"/>
              <a:t>, в </a:t>
            </a:r>
            <a:r>
              <a:rPr lang="ru-RU" dirty="0" err="1"/>
              <a:t>суспільстві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відбутись</a:t>
            </a:r>
            <a:r>
              <a:rPr lang="ru-RU" dirty="0"/>
              <a:t>  тиха </a:t>
            </a:r>
            <a:r>
              <a:rPr lang="ru-RU" dirty="0" err="1"/>
              <a:t>революція</a:t>
            </a:r>
            <a:r>
              <a:rPr lang="ru-RU" dirty="0"/>
              <a:t> </a:t>
            </a:r>
            <a:r>
              <a:rPr lang="ru-RU" dirty="0" err="1"/>
              <a:t>цінностей</a:t>
            </a:r>
            <a:r>
              <a:rPr lang="ru-RU" dirty="0"/>
              <a:t>. </a:t>
            </a:r>
            <a:r>
              <a:rPr lang="ru-RU" dirty="0" err="1"/>
              <a:t>Переосмислення</a:t>
            </a:r>
            <a:r>
              <a:rPr lang="ru-RU" dirty="0"/>
              <a:t> </a:t>
            </a:r>
            <a:r>
              <a:rPr lang="ru-RU" dirty="0" err="1"/>
              <a:t>старих</a:t>
            </a:r>
            <a:r>
              <a:rPr lang="ru-RU" dirty="0"/>
              <a:t> і </a:t>
            </a:r>
            <a:r>
              <a:rPr lang="ru-RU" dirty="0" err="1"/>
              <a:t>утвердження</a:t>
            </a:r>
            <a:r>
              <a:rPr lang="ru-RU" dirty="0"/>
              <a:t> </a:t>
            </a:r>
            <a:r>
              <a:rPr lang="ru-RU" dirty="0" err="1"/>
              <a:t>справжніх</a:t>
            </a:r>
            <a:r>
              <a:rPr lang="ru-RU" dirty="0"/>
              <a:t> </a:t>
            </a:r>
            <a:r>
              <a:rPr lang="ru-RU" dirty="0" err="1"/>
              <a:t>цінностей</a:t>
            </a:r>
            <a:r>
              <a:rPr lang="ru-RU"/>
              <a:t>.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7218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5700" y="101601"/>
            <a:ext cx="4381500" cy="927100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три сходинки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3600" y="1422400"/>
            <a:ext cx="6591300" cy="4826000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Стадія 1</a:t>
            </a:r>
            <a:r>
              <a:rPr lang="uk-UA" sz="2400" dirty="0">
                <a:solidFill>
                  <a:schemeClr val="bg1"/>
                </a:solidFill>
              </a:rPr>
              <a:t>. Вибір загальних цінностей(вироблення спільного переліку цінностей).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Стадія 2</a:t>
            </a:r>
            <a:r>
              <a:rPr lang="uk-UA" sz="2400" dirty="0">
                <a:solidFill>
                  <a:schemeClr val="bg1"/>
                </a:solidFill>
              </a:rPr>
              <a:t>. Утвердження  загальних </a:t>
            </a:r>
            <a:r>
              <a:rPr lang="uk-UA" sz="2400" dirty="0" smtClean="0">
                <a:solidFill>
                  <a:schemeClr val="bg1"/>
                </a:solidFill>
              </a:rPr>
              <a:t>цінностей(викорінення </a:t>
            </a:r>
            <a:r>
              <a:rPr lang="uk-UA" sz="2400" dirty="0">
                <a:solidFill>
                  <a:schemeClr val="bg1"/>
                </a:solidFill>
              </a:rPr>
              <a:t>негативних стереотипів, </a:t>
            </a:r>
            <a:r>
              <a:rPr lang="uk-UA" sz="2400" dirty="0" smtClean="0">
                <a:solidFill>
                  <a:schemeClr val="bg1"/>
                </a:solidFill>
              </a:rPr>
              <a:t>утвердження адекватного </a:t>
            </a:r>
            <a:r>
              <a:rPr lang="uk-UA" sz="2400" dirty="0">
                <a:solidFill>
                  <a:schemeClr val="bg1"/>
                </a:solidFill>
              </a:rPr>
              <a:t>розуміння обраних загальних </a:t>
            </a:r>
            <a:r>
              <a:rPr lang="uk-UA" sz="2400" dirty="0" smtClean="0">
                <a:solidFill>
                  <a:schemeClr val="bg1"/>
                </a:solidFill>
              </a:rPr>
              <a:t>цінностей тощо</a:t>
            </a:r>
            <a:r>
              <a:rPr lang="uk-UA" sz="2400" dirty="0">
                <a:solidFill>
                  <a:schemeClr val="bg1"/>
                </a:solidFill>
              </a:rPr>
              <a:t>).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Стадія 3</a:t>
            </a:r>
            <a:r>
              <a:rPr lang="uk-UA" sz="2400" dirty="0">
                <a:solidFill>
                  <a:schemeClr val="bg1"/>
                </a:solidFill>
              </a:rPr>
              <a:t>. Впровадження управління заснованого на цінностях </a:t>
            </a:r>
            <a:r>
              <a:rPr lang="uk-UA" sz="2400" dirty="0" smtClean="0">
                <a:solidFill>
                  <a:schemeClr val="bg1"/>
                </a:solidFill>
              </a:rPr>
              <a:t>(прийняття </a:t>
            </a:r>
            <a:r>
              <a:rPr lang="uk-UA" sz="2400" dirty="0">
                <a:solidFill>
                  <a:schemeClr val="bg1"/>
                </a:solidFill>
              </a:rPr>
              <a:t>рішень на основі загальноприйнятих цінностей, усвідомлення кожним співробітником, що від нього і саме від нього залежить процес впровадження такого типу управління тощо).</a:t>
            </a:r>
          </a:p>
          <a:p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Ð ÐµÐ·ÑÐ»ÑÑÐ°Ñ Ð¿Ð¾ÑÑÐºÑ Ð·Ð¾Ð±ÑÐ°Ð¶ÐµÐ½Ñ Ð·Ð° Ð·Ð°Ð¿Ð¸ÑÐ¾Ð¼ &quot;ÑÑÐ¸ ÑÑÐ¾Ð´Ð¸Ð½ÐºÐ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932" y="1117600"/>
            <a:ext cx="3846068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2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645" y="207390"/>
            <a:ext cx="10972800" cy="1442301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Чому японські діти одягали маски ще до пандемії 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772998" y="2187019"/>
            <a:ext cx="6627043" cy="47134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Не про </a:t>
            </a:r>
            <a:r>
              <a:rPr lang="ru-RU" dirty="0" smtClean="0">
                <a:solidFill>
                  <a:schemeClr val="bg1"/>
                </a:solidFill>
              </a:rPr>
              <a:t>COVID-19. </a:t>
            </a:r>
            <a:r>
              <a:rPr lang="ru-RU" dirty="0">
                <a:solidFill>
                  <a:schemeClr val="bg1"/>
                </a:solidFill>
              </a:rPr>
              <a:t>Про </a:t>
            </a:r>
            <a:r>
              <a:rPr lang="ru-RU" dirty="0" err="1">
                <a:solidFill>
                  <a:schemeClr val="bg1"/>
                </a:solidFill>
              </a:rPr>
              <a:t>цінності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14779" y="2790334"/>
            <a:ext cx="5448693" cy="3204065"/>
          </a:xfrm>
        </p:spPr>
        <p:txBody>
          <a:bodyPr>
            <a:noAutofit/>
          </a:bodyPr>
          <a:lstStyle/>
          <a:p>
            <a:r>
              <a:rPr lang="uk-UA" sz="1600" dirty="0" smtClean="0">
                <a:solidFill>
                  <a:schemeClr val="bg1"/>
                </a:solidFill>
              </a:rPr>
              <a:t>Носіння </a:t>
            </a:r>
            <a:r>
              <a:rPr lang="uk-UA" sz="1600" dirty="0">
                <a:solidFill>
                  <a:schemeClr val="bg1"/>
                </a:solidFill>
              </a:rPr>
              <a:t>маски </a:t>
            </a:r>
            <a:r>
              <a:rPr lang="uk-UA" sz="1600" dirty="0" smtClean="0">
                <a:solidFill>
                  <a:schemeClr val="bg1"/>
                </a:solidFill>
              </a:rPr>
              <a:t>(так, щоб </a:t>
            </a:r>
            <a:r>
              <a:rPr lang="uk-UA" sz="1600" dirty="0">
                <a:solidFill>
                  <a:schemeClr val="bg1"/>
                </a:solidFill>
              </a:rPr>
              <a:t>закривала рот і ніс, а не на лобі чи </a:t>
            </a:r>
            <a:r>
              <a:rPr lang="uk-UA" sz="1600" dirty="0" smtClean="0">
                <a:solidFill>
                  <a:schemeClr val="bg1"/>
                </a:solidFill>
              </a:rPr>
              <a:t>підборідді для імітації носіння) </a:t>
            </a:r>
            <a:r>
              <a:rPr lang="uk-UA" sz="1600" dirty="0">
                <a:solidFill>
                  <a:schemeClr val="bg1"/>
                </a:solidFill>
              </a:rPr>
              <a:t>в громадських місцях - це </a:t>
            </a:r>
            <a:r>
              <a:rPr lang="uk-UA" sz="1600" dirty="0" smtClean="0">
                <a:solidFill>
                  <a:schemeClr val="bg1"/>
                </a:solidFill>
              </a:rPr>
              <a:t>повага. </a:t>
            </a:r>
          </a:p>
          <a:p>
            <a:r>
              <a:rPr lang="uk-UA" sz="1600" dirty="0" smtClean="0">
                <a:solidFill>
                  <a:schemeClr val="bg1"/>
                </a:solidFill>
              </a:rPr>
              <a:t>Повага </a:t>
            </a:r>
            <a:r>
              <a:rPr lang="uk-UA" sz="1600" dirty="0">
                <a:solidFill>
                  <a:schemeClr val="bg1"/>
                </a:solidFill>
              </a:rPr>
              <a:t>до чужого життя і здоров'я. </a:t>
            </a:r>
            <a:endParaRPr lang="uk-UA" sz="1600" dirty="0" smtClean="0">
              <a:solidFill>
                <a:schemeClr val="bg1"/>
              </a:solidFill>
            </a:endParaRPr>
          </a:p>
          <a:p>
            <a:r>
              <a:rPr lang="uk-UA" sz="1600" dirty="0" smtClean="0">
                <a:solidFill>
                  <a:schemeClr val="bg1"/>
                </a:solidFill>
              </a:rPr>
              <a:t>Це </a:t>
            </a:r>
            <a:r>
              <a:rPr lang="uk-UA" sz="1600" dirty="0">
                <a:solidFill>
                  <a:schemeClr val="bg1"/>
                </a:solidFill>
              </a:rPr>
              <a:t>ознака, що </a:t>
            </a:r>
            <a:r>
              <a:rPr lang="uk-UA" sz="1600" dirty="0" smtClean="0">
                <a:solidFill>
                  <a:schemeClr val="bg1"/>
                </a:solidFill>
              </a:rPr>
              <a:t>ви не байдужий до </a:t>
            </a:r>
            <a:r>
              <a:rPr lang="uk-UA" sz="1600" dirty="0">
                <a:solidFill>
                  <a:schemeClr val="bg1"/>
                </a:solidFill>
              </a:rPr>
              <a:t>тих, хто поруч. </a:t>
            </a:r>
            <a:endParaRPr lang="uk-UA" sz="1600" dirty="0" smtClean="0">
              <a:solidFill>
                <a:schemeClr val="bg1"/>
              </a:solidFill>
            </a:endParaRPr>
          </a:p>
          <a:p>
            <a:r>
              <a:rPr lang="uk-UA" sz="1600" dirty="0" smtClean="0">
                <a:solidFill>
                  <a:schemeClr val="bg1"/>
                </a:solidFill>
              </a:rPr>
              <a:t>Це елементарна турбота </a:t>
            </a:r>
            <a:r>
              <a:rPr lang="uk-UA" sz="1600" dirty="0">
                <a:solidFill>
                  <a:schemeClr val="bg1"/>
                </a:solidFill>
              </a:rPr>
              <a:t>про ближнього. </a:t>
            </a:r>
            <a:endParaRPr lang="uk-UA" sz="1600" dirty="0" smtClean="0">
              <a:solidFill>
                <a:schemeClr val="bg1"/>
              </a:solidFill>
            </a:endParaRPr>
          </a:p>
          <a:p>
            <a:r>
              <a:rPr lang="uk-UA" sz="1600" dirty="0" smtClean="0">
                <a:solidFill>
                  <a:schemeClr val="bg1"/>
                </a:solidFill>
              </a:rPr>
              <a:t> Це розуміння того, що </a:t>
            </a:r>
            <a:r>
              <a:rPr lang="uk-UA" sz="1600" dirty="0">
                <a:solidFill>
                  <a:schemeClr val="bg1"/>
                </a:solidFill>
              </a:rPr>
              <a:t>в</a:t>
            </a:r>
            <a:r>
              <a:rPr lang="uk-UA" sz="1600" dirty="0" smtClean="0">
                <a:solidFill>
                  <a:schemeClr val="bg1"/>
                </a:solidFill>
              </a:rPr>
              <a:t>ід вашої поведінки залежить </a:t>
            </a:r>
            <a:r>
              <a:rPr lang="uk-UA" sz="1600" dirty="0">
                <a:solidFill>
                  <a:schemeClr val="bg1"/>
                </a:solidFill>
              </a:rPr>
              <a:t>не лише ваше життя.</a:t>
            </a:r>
          </a:p>
          <a:p>
            <a:r>
              <a:rPr lang="uk-UA" sz="2000" b="1" dirty="0" smtClean="0">
                <a:solidFill>
                  <a:schemeClr val="bg1"/>
                </a:solidFill>
              </a:rPr>
              <a:t>      Життя </a:t>
            </a:r>
            <a:r>
              <a:rPr lang="uk-UA" sz="2000" b="1" dirty="0">
                <a:solidFill>
                  <a:schemeClr val="bg1"/>
                </a:solidFill>
              </a:rPr>
              <a:t>- найвища цінність!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5" r="9199"/>
          <a:stretch/>
        </p:blipFill>
        <p:spPr bwMode="auto">
          <a:xfrm>
            <a:off x="6249973" y="1264076"/>
            <a:ext cx="4760536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t="-1" r="10655" b="-2135"/>
          <a:stretch/>
        </p:blipFill>
        <p:spPr bwMode="auto">
          <a:xfrm>
            <a:off x="9033577" y="3921552"/>
            <a:ext cx="3158423" cy="303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518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085" y="292101"/>
            <a:ext cx="11411015" cy="1854200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Є освіта, яка базується на цінностях(</a:t>
            </a:r>
            <a:r>
              <a:rPr lang="en-US" sz="2800" dirty="0">
                <a:solidFill>
                  <a:schemeClr val="bg1"/>
                </a:solidFill>
              </a:rPr>
              <a:t>values-based education</a:t>
            </a:r>
            <a:r>
              <a:rPr lang="en-US" sz="2800" dirty="0" smtClean="0">
                <a:solidFill>
                  <a:schemeClr val="bg1"/>
                </a:solidFill>
              </a:rPr>
              <a:t>)".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uk-UA" sz="2800" dirty="0" smtClean="0">
                <a:solidFill>
                  <a:schemeClr val="bg1"/>
                </a:solidFill>
              </a:rPr>
              <a:t>І є освіта</a:t>
            </a:r>
            <a:r>
              <a:rPr lang="uk-UA" sz="2800" dirty="0">
                <a:solidFill>
                  <a:schemeClr val="bg1"/>
                </a:solidFill>
              </a:rPr>
              <a:t>, яка базується на брехні(</a:t>
            </a:r>
            <a:r>
              <a:rPr lang="en-US" sz="2800" dirty="0">
                <a:solidFill>
                  <a:schemeClr val="bg1"/>
                </a:solidFill>
              </a:rPr>
              <a:t>falsehood-based education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r>
              <a:rPr lang="uk-UA" sz="2800" dirty="0" smtClean="0">
                <a:solidFill>
                  <a:schemeClr val="bg1"/>
                </a:solidFill>
              </a:rPr>
              <a:t> та імітації</a:t>
            </a:r>
            <a:r>
              <a:rPr lang="en-US" sz="2800" dirty="0" smtClean="0">
                <a:solidFill>
                  <a:schemeClr val="bg1"/>
                </a:solidFill>
              </a:rPr>
              <a:t>?!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2108200"/>
            <a:ext cx="5524500" cy="3492500"/>
          </a:xfrm>
        </p:spPr>
        <p:txBody>
          <a:bodyPr>
            <a:noAutofit/>
          </a:bodyPr>
          <a:lstStyle/>
          <a:p>
            <a:endParaRPr lang="uk-UA" b="1" dirty="0" smtClean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Колись Борис </a:t>
            </a:r>
            <a:r>
              <a:rPr lang="ru-RU" b="1" dirty="0" err="1">
                <a:solidFill>
                  <a:schemeClr val="bg1"/>
                </a:solidFill>
              </a:rPr>
              <a:t>Жебровський</a:t>
            </a:r>
            <a:r>
              <a:rPr lang="ru-RU" b="1" dirty="0">
                <a:solidFill>
                  <a:schemeClr val="bg1"/>
                </a:solidFill>
              </a:rPr>
              <a:t> сказав </a:t>
            </a:r>
            <a:r>
              <a:rPr lang="ru-RU" b="1" dirty="0" err="1">
                <a:solidFill>
                  <a:schemeClr val="bg1"/>
                </a:solidFill>
              </a:rPr>
              <a:t>геніальну</a:t>
            </a:r>
            <a:r>
              <a:rPr lang="ru-RU" b="1" dirty="0">
                <a:solidFill>
                  <a:schemeClr val="bg1"/>
                </a:solidFill>
              </a:rPr>
              <a:t> фразу: </a:t>
            </a:r>
            <a:r>
              <a:rPr lang="ru-RU" b="1" dirty="0" err="1">
                <a:solidFill>
                  <a:schemeClr val="bg1"/>
                </a:solidFill>
              </a:rPr>
              <a:t>уся</a:t>
            </a:r>
            <a:r>
              <a:rPr lang="ru-RU" b="1" dirty="0">
                <a:solidFill>
                  <a:schemeClr val="bg1"/>
                </a:solidFill>
              </a:rPr>
              <a:t> наша </a:t>
            </a:r>
            <a:r>
              <a:rPr lang="ru-RU" b="1" dirty="0" err="1">
                <a:solidFill>
                  <a:schemeClr val="bg1"/>
                </a:solidFill>
              </a:rPr>
              <a:t>освітянська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звітність</a:t>
            </a:r>
            <a:r>
              <a:rPr lang="ru-RU" b="1" dirty="0">
                <a:solidFill>
                  <a:schemeClr val="bg1"/>
                </a:solidFill>
              </a:rPr>
              <a:t> є </a:t>
            </a:r>
            <a:r>
              <a:rPr lang="ru-RU" b="1" dirty="0" err="1">
                <a:solidFill>
                  <a:schemeClr val="bg1"/>
                </a:solidFill>
              </a:rPr>
              <a:t>лише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показником</a:t>
            </a:r>
            <a:r>
              <a:rPr lang="ru-RU" b="1" dirty="0">
                <a:solidFill>
                  <a:schemeClr val="bg1"/>
                </a:solidFill>
              </a:rPr>
              <a:t> того у кого </a:t>
            </a:r>
            <a:r>
              <a:rPr lang="ru-RU" b="1" dirty="0" err="1">
                <a:solidFill>
                  <a:schemeClr val="bg1"/>
                </a:solidFill>
              </a:rPr>
              <a:t>більше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вистачило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совісті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збрехати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endParaRPr lang="uk-UA" b="1" dirty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Брехня все ще активно застосовується в широкому діапазоні токсичних освітянських практик </a:t>
            </a:r>
            <a:r>
              <a:rPr lang="uk-UA" b="1" dirty="0">
                <a:solidFill>
                  <a:schemeClr val="bg1"/>
                </a:solidFill>
              </a:rPr>
              <a:t>від фальсифікованої звітності до академічної </a:t>
            </a:r>
            <a:r>
              <a:rPr lang="uk-UA" b="1" dirty="0" err="1">
                <a:solidFill>
                  <a:schemeClr val="bg1"/>
                </a:solidFill>
              </a:rPr>
              <a:t>недоброчесності</a:t>
            </a:r>
            <a:r>
              <a:rPr lang="uk-UA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13219" r="-192" b="3104"/>
          <a:stretch/>
        </p:blipFill>
        <p:spPr bwMode="auto">
          <a:xfrm>
            <a:off x="6261100" y="2151286"/>
            <a:ext cx="5778500" cy="308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68900" y="5727700"/>
            <a:ext cx="70231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Вільний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той, </a:t>
            </a:r>
            <a:r>
              <a:rPr lang="ru-RU" sz="2800" dirty="0" err="1">
                <a:solidFill>
                  <a:schemeClr val="bg1"/>
                </a:solidFill>
              </a:rPr>
              <a:t>хто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може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не </a:t>
            </a:r>
            <a:r>
              <a:rPr lang="ru-RU" sz="2800" dirty="0" err="1" smtClean="0">
                <a:solidFill>
                  <a:schemeClr val="bg1"/>
                </a:solidFill>
              </a:rPr>
              <a:t>брехати</a:t>
            </a:r>
            <a:r>
              <a:rPr lang="ru-RU" sz="28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                                           Альбер Камю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9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534" y="292232"/>
            <a:ext cx="10284644" cy="16402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Сучасна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освіта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- </a:t>
            </a:r>
            <a:r>
              <a:rPr lang="ru-RU" b="1" dirty="0" err="1">
                <a:solidFill>
                  <a:schemeClr val="bg1"/>
                </a:solidFill>
              </a:rPr>
              <a:t>це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дуже</a:t>
            </a:r>
            <a:r>
              <a:rPr lang="ru-RU" b="1" dirty="0">
                <a:solidFill>
                  <a:schemeClr val="bg1"/>
                </a:solidFill>
              </a:rPr>
              <a:t> складно і буде </a:t>
            </a:r>
            <a:r>
              <a:rPr lang="ru-RU" b="1" dirty="0" err="1">
                <a:solidFill>
                  <a:schemeClr val="bg1"/>
                </a:solidFill>
              </a:rPr>
              <a:t>ще</a:t>
            </a:r>
            <a:r>
              <a:rPr lang="ru-RU" b="1" dirty="0">
                <a:solidFill>
                  <a:schemeClr val="bg1"/>
                </a:solidFill>
              </a:rPr>
              <a:t> в 100 </a:t>
            </a:r>
            <a:r>
              <a:rPr lang="ru-RU" b="1" dirty="0" err="1">
                <a:solidFill>
                  <a:schemeClr val="bg1"/>
                </a:solidFill>
              </a:rPr>
              <a:t>разів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складніше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br>
              <a:rPr lang="ru-RU" b="1" dirty="0">
                <a:solidFill>
                  <a:schemeClr val="bg1"/>
                </a:solidFill>
              </a:rPr>
            </a:b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7901" y="4392891"/>
            <a:ext cx="8927184" cy="1819373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bg1"/>
                </a:solidFill>
              </a:rPr>
              <a:t>У </a:t>
            </a:r>
            <a:r>
              <a:rPr lang="ru-RU" sz="2800" dirty="0">
                <a:solidFill>
                  <a:schemeClr val="bg1"/>
                </a:solidFill>
              </a:rPr>
              <a:t>нас </a:t>
            </a:r>
            <a:r>
              <a:rPr lang="ru-RU" sz="2800" dirty="0" err="1">
                <a:solidFill>
                  <a:schemeClr val="bg1"/>
                </a:solidFill>
              </a:rPr>
              <a:t>переважає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нескладне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і </a:t>
            </a:r>
            <a:r>
              <a:rPr lang="ru-RU" sz="2800" dirty="0" err="1">
                <a:solidFill>
                  <a:schemeClr val="bg1"/>
                </a:solidFill>
              </a:rPr>
              <a:t>сучасне</a:t>
            </a:r>
            <a:r>
              <a:rPr lang="ru-RU" sz="2800" dirty="0">
                <a:solidFill>
                  <a:schemeClr val="bg1"/>
                </a:solidFill>
              </a:rPr>
              <a:t>, а </a:t>
            </a:r>
            <a:r>
              <a:rPr lang="ru-RU" sz="2800" dirty="0" err="1">
                <a:solidFill>
                  <a:schemeClr val="bg1"/>
                </a:solidFill>
              </a:rPr>
              <a:t>просте</a:t>
            </a:r>
            <a:r>
              <a:rPr lang="ru-RU" sz="2800" dirty="0">
                <a:solidFill>
                  <a:schemeClr val="bg1"/>
                </a:solidFill>
              </a:rPr>
              <a:t> (</a:t>
            </a:r>
            <a:r>
              <a:rPr lang="ru-RU" sz="2800" dirty="0" err="1">
                <a:solidFill>
                  <a:schemeClr val="bg1"/>
                </a:solidFill>
              </a:rPr>
              <a:t>спрощене</a:t>
            </a:r>
            <a:r>
              <a:rPr lang="ru-RU" sz="2800" dirty="0">
                <a:solidFill>
                  <a:schemeClr val="bg1"/>
                </a:solidFill>
              </a:rPr>
              <a:t>) і </a:t>
            </a:r>
            <a:r>
              <a:rPr lang="ru-RU" sz="2800" dirty="0" err="1" smtClean="0">
                <a:solidFill>
                  <a:schemeClr val="bg1"/>
                </a:solidFill>
              </a:rPr>
              <a:t>ретроградсько-хуторянське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Що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саме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заважає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ускладнюватись</a:t>
            </a:r>
            <a:r>
              <a:rPr lang="ru-RU" sz="2800" dirty="0">
                <a:solidFill>
                  <a:schemeClr val="bg1"/>
                </a:solidFill>
              </a:rPr>
              <a:t> та </a:t>
            </a:r>
            <a:r>
              <a:rPr lang="ru-RU" sz="2800" dirty="0" err="1">
                <a:solidFill>
                  <a:schemeClr val="bg1"/>
                </a:solidFill>
              </a:rPr>
              <a:t>модернізуватись</a:t>
            </a:r>
            <a:r>
              <a:rPr lang="ru-RU" sz="2800" dirty="0">
                <a:solidFill>
                  <a:schemeClr val="bg1"/>
                </a:solidFill>
              </a:rPr>
              <a:t> у </a:t>
            </a:r>
            <a:r>
              <a:rPr lang="ru-RU" sz="2800" dirty="0" err="1">
                <a:solidFill>
                  <a:schemeClr val="bg1"/>
                </a:solidFill>
              </a:rPr>
              <a:t>вітчизняній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системі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освіти</a:t>
            </a:r>
            <a:r>
              <a:rPr lang="ru-RU" sz="2800" dirty="0">
                <a:solidFill>
                  <a:schemeClr val="bg1"/>
                </a:solidFill>
              </a:rPr>
              <a:t>? 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9814" y="1696825"/>
            <a:ext cx="87857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 </a:t>
            </a:r>
            <a:r>
              <a:rPr lang="ru-RU" b="1" dirty="0">
                <a:solidFill>
                  <a:schemeClr val="bg1"/>
                </a:solidFill>
              </a:rPr>
              <a:t>ХХІ </a:t>
            </a:r>
            <a:r>
              <a:rPr lang="ru-RU" b="1" dirty="0" err="1">
                <a:solidFill>
                  <a:schemeClr val="bg1"/>
                </a:solidFill>
              </a:rPr>
              <a:t>столітті</a:t>
            </a:r>
            <a:r>
              <a:rPr lang="ru-RU" b="1" dirty="0">
                <a:solidFill>
                  <a:schemeClr val="bg1"/>
                </a:solidFill>
              </a:rPr>
              <a:t> не </a:t>
            </a:r>
            <a:r>
              <a:rPr lang="ru-RU" b="1" dirty="0" err="1">
                <a:solidFill>
                  <a:schemeClr val="bg1"/>
                </a:solidFill>
              </a:rPr>
              <a:t>можливо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зверху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успішно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керувати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розвитком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такої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складної</a:t>
            </a:r>
            <a:r>
              <a:rPr lang="ru-RU" b="1" dirty="0">
                <a:solidFill>
                  <a:schemeClr val="bg1"/>
                </a:solidFill>
              </a:rPr>
              <a:t> і </a:t>
            </a:r>
            <a:r>
              <a:rPr lang="ru-RU" b="1" dirty="0" err="1">
                <a:solidFill>
                  <a:schemeClr val="bg1"/>
                </a:solidFill>
              </a:rPr>
              <a:t>багатогранної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системи</a:t>
            </a:r>
            <a:r>
              <a:rPr lang="ru-RU" b="1" dirty="0">
                <a:solidFill>
                  <a:schemeClr val="bg1"/>
                </a:solidFill>
              </a:rPr>
              <a:t> як </a:t>
            </a:r>
            <a:r>
              <a:rPr lang="ru-RU" b="1" dirty="0" err="1">
                <a:solidFill>
                  <a:schemeClr val="bg1"/>
                </a:solidFill>
              </a:rPr>
              <a:t>освіта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err="1">
                <a:solidFill>
                  <a:schemeClr val="bg1"/>
                </a:solidFill>
              </a:rPr>
              <a:t>Ж</a:t>
            </a:r>
            <a:r>
              <a:rPr lang="ru-RU" b="1" dirty="0" err="1" smtClean="0">
                <a:solidFill>
                  <a:schemeClr val="bg1"/>
                </a:solidFill>
              </a:rPr>
              <a:t>орсткий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контроль за </a:t>
            </a:r>
            <a:r>
              <a:rPr lang="ru-RU" b="1" dirty="0" err="1">
                <a:solidFill>
                  <a:schemeClr val="bg1"/>
                </a:solidFill>
              </a:rPr>
              <a:t>освітою</a:t>
            </a:r>
            <a:r>
              <a:rPr lang="ru-RU" b="1" dirty="0">
                <a:solidFill>
                  <a:schemeClr val="bg1"/>
                </a:solidFill>
              </a:rPr>
              <a:t> з боку </a:t>
            </a:r>
            <a:r>
              <a:rPr lang="ru-RU" b="1" dirty="0" err="1">
                <a:solidFill>
                  <a:schemeClr val="bg1"/>
                </a:solidFill>
              </a:rPr>
              <a:t>держави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зробив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неможливим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її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природний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розвиток</a:t>
            </a:r>
            <a:r>
              <a:rPr lang="ru-RU" b="1" dirty="0">
                <a:solidFill>
                  <a:schemeClr val="bg1"/>
                </a:solidFill>
              </a:rPr>
              <a:t>, а </a:t>
            </a:r>
            <a:r>
              <a:rPr lang="ru-RU" b="1" dirty="0" err="1">
                <a:solidFill>
                  <a:schemeClr val="bg1"/>
                </a:solidFill>
              </a:rPr>
              <a:t>відповіддю</a:t>
            </a:r>
            <a:r>
              <a:rPr lang="ru-RU" b="1" dirty="0">
                <a:solidFill>
                  <a:schemeClr val="bg1"/>
                </a:solidFill>
              </a:rPr>
              <a:t> на «</a:t>
            </a:r>
            <a:r>
              <a:rPr lang="ru-RU" b="1" dirty="0" err="1">
                <a:solidFill>
                  <a:schemeClr val="bg1"/>
                </a:solidFill>
              </a:rPr>
              <a:t>вказівки</a:t>
            </a:r>
            <a:r>
              <a:rPr lang="ru-RU" b="1" dirty="0">
                <a:solidFill>
                  <a:schemeClr val="bg1"/>
                </a:solidFill>
              </a:rPr>
              <a:t>» </a:t>
            </a:r>
            <a:r>
              <a:rPr lang="ru-RU" b="1" dirty="0" err="1">
                <a:solidFill>
                  <a:schemeClr val="bg1"/>
                </a:solidFill>
              </a:rPr>
              <a:t>зверху</a:t>
            </a:r>
            <a:r>
              <a:rPr lang="ru-RU" b="1" dirty="0">
                <a:solidFill>
                  <a:schemeClr val="bg1"/>
                </a:solidFill>
              </a:rPr>
              <a:t> є </a:t>
            </a:r>
            <a:r>
              <a:rPr lang="ru-RU" b="1" dirty="0" err="1">
                <a:solidFill>
                  <a:schemeClr val="bg1"/>
                </a:solidFill>
              </a:rPr>
              <a:t>лише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імітація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здійснення</a:t>
            </a:r>
            <a:r>
              <a:rPr lang="ru-RU" b="1" dirty="0">
                <a:solidFill>
                  <a:schemeClr val="bg1"/>
                </a:solidFill>
              </a:rPr>
              <a:t> тих </a:t>
            </a:r>
            <a:r>
              <a:rPr lang="ru-RU" b="1" dirty="0" err="1">
                <a:solidFill>
                  <a:schemeClr val="bg1"/>
                </a:solidFill>
              </a:rPr>
              <a:t>чи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інших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напрямків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навчально-виховного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процесу</a:t>
            </a:r>
            <a:r>
              <a:rPr lang="ru-RU" b="1" dirty="0">
                <a:solidFill>
                  <a:schemeClr val="bg1"/>
                </a:solidFill>
              </a:rPr>
              <a:t> і </a:t>
            </a:r>
            <a:r>
              <a:rPr lang="ru-RU" b="1" dirty="0" err="1">
                <a:solidFill>
                  <a:schemeClr val="bg1"/>
                </a:solidFill>
              </a:rPr>
              <a:t>фальсифікація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його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результатів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6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142999"/>
            <a:ext cx="5283200" cy="1778001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700" y="3797300"/>
            <a:ext cx="10502900" cy="3060700"/>
          </a:xfrm>
        </p:spPr>
        <p:txBody>
          <a:bodyPr>
            <a:noAutofit/>
          </a:bodyPr>
          <a:lstStyle/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Helvetica" pitchFamily="34" charset="0"/>
              </a:rPr>
              <a:t>Запрошую на портал “Освітня політика”</a:t>
            </a:r>
            <a:endParaRPr lang="uk-UA" altLang="uk-UA" sz="2800" kern="0" dirty="0">
              <a:solidFill>
                <a:schemeClr val="bg1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  <a:hlinkClick r:id="rId2"/>
              </a:rPr>
              <a:t>http://education-ua.org/ua</a:t>
            </a:r>
            <a:r>
              <a:rPr lang="uk-UA" altLang="uk-UA" sz="2800" kern="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  <a:hlinkClick r:id="rId2"/>
              </a:rPr>
              <a:t>/</a:t>
            </a: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 </a:t>
            </a:r>
            <a:r>
              <a:rPr lang="uk-UA" altLang="uk-UA" sz="2800" kern="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  </a:t>
            </a:r>
            <a:endParaRPr lang="uk-UA" altLang="uk-UA" sz="2800" kern="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Helvetica" pitchFamily="34" charset="0"/>
              </a:rPr>
              <a:t> Відвідуйте мою сторінку</a:t>
            </a:r>
            <a:endParaRPr lang="uk-UA" altLang="uk-UA" sz="2800" kern="0" dirty="0">
              <a:solidFill>
                <a:schemeClr val="bg1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https://www.facebook.com/hromovyy.viktor</a:t>
            </a:r>
            <a:endParaRPr lang="uk-UA" altLang="uk-UA" sz="2800" kern="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rtl="1" eaLnBrk="0" fontAlgn="base" hangingPunct="0">
              <a:lnSpc>
                <a:spcPct val="115000"/>
              </a:lnSpc>
              <a:spcAft>
                <a:spcPts val="450"/>
              </a:spcAft>
              <a:buClr>
                <a:srgbClr val="996633"/>
              </a:buClr>
              <a:buSzPct val="95000"/>
              <a:buNone/>
            </a:pPr>
            <a:r>
              <a:rPr lang="uk-UA" altLang="uk-UA" sz="2800" kern="0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Helvetica" pitchFamily="34" charset="0"/>
              </a:rPr>
              <a:t>Пишіть</a:t>
            </a:r>
            <a:r>
              <a:rPr lang="uk-UA" altLang="uk-UA" sz="2800" kern="0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800" kern="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Е-</a:t>
            </a:r>
            <a:r>
              <a:rPr lang="uk-UA" altLang="uk-UA" sz="2800" kern="0" dirty="0" err="1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mail</a:t>
            </a: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: </a:t>
            </a: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  <a:hlinkClick r:id="rId3"/>
              </a:rPr>
              <a:t>gromovy@yahoo.com</a:t>
            </a:r>
            <a:r>
              <a:rPr lang="uk-UA" altLang="uk-UA" sz="2800" kern="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Helvetica" pitchFamily="34" charset="0"/>
              </a:rPr>
              <a:t>   </a:t>
            </a:r>
            <a:endParaRPr lang="uk-UA" altLang="uk-UA" sz="2800" kern="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33044"/>
            <a:ext cx="9385300" cy="278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8323867" y="3982997"/>
            <a:ext cx="3195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© Віктор Громовий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364" y="4801108"/>
            <a:ext cx="1633537" cy="180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2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311086"/>
            <a:ext cx="6527293" cy="9332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Уроки </a:t>
            </a:r>
            <a:r>
              <a:rPr lang="ru-RU" dirty="0" err="1">
                <a:solidFill>
                  <a:schemeClr val="bg1"/>
                </a:solidFill>
              </a:rPr>
              <a:t>Фінляндії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контролю до </a:t>
            </a:r>
            <a:r>
              <a:rPr lang="ru-RU" dirty="0" err="1">
                <a:solidFill>
                  <a:schemeClr val="bg1"/>
                </a:solidFill>
              </a:rPr>
              <a:t>менторства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284" y="84842"/>
            <a:ext cx="4764325" cy="666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502"/>
            <a:ext cx="7425261" cy="489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273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73378"/>
            <a:ext cx="10844770" cy="933253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Чому</a:t>
            </a:r>
            <a:r>
              <a:rPr lang="ru-RU" dirty="0">
                <a:solidFill>
                  <a:schemeClr val="bg1"/>
                </a:solidFill>
              </a:rPr>
              <a:t> для того, </a:t>
            </a:r>
            <a:r>
              <a:rPr lang="ru-RU" dirty="0" err="1">
                <a:solidFill>
                  <a:schemeClr val="bg1"/>
                </a:solidFill>
              </a:rPr>
              <a:t>щоб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реформувати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освіту</a:t>
            </a:r>
            <a:r>
              <a:rPr lang="ru-RU" dirty="0">
                <a:solidFill>
                  <a:schemeClr val="bg1"/>
                </a:solidFill>
              </a:rPr>
              <a:t>, треба </a:t>
            </a:r>
            <a:r>
              <a:rPr lang="ru-RU" dirty="0" err="1">
                <a:solidFill>
                  <a:schemeClr val="bg1"/>
                </a:solidFill>
              </a:rPr>
              <a:t>реформувати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суспільство</a:t>
            </a:r>
            <a:r>
              <a:rPr lang="ru-RU" dirty="0">
                <a:solidFill>
                  <a:schemeClr val="bg1"/>
                </a:solidFill>
              </a:rPr>
              <a:t>?!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013" y="1886390"/>
            <a:ext cx="3404065" cy="433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927" y="1423448"/>
            <a:ext cx="7588576" cy="5376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У нашому суспільстві запит на гноблення  вчителів виявився значно потужнішим, ніж запит на партнерську взаємодію з вільними самодостатніми людьми. Тому </a:t>
            </a:r>
            <a:r>
              <a:rPr lang="uk-UA" sz="2400" b="1" dirty="0" err="1">
                <a:solidFill>
                  <a:schemeClr val="bg1"/>
                </a:solidFill>
              </a:rPr>
              <a:t>вчителефобія</a:t>
            </a:r>
            <a:r>
              <a:rPr lang="uk-UA" sz="2400" b="1" dirty="0">
                <a:solidFill>
                  <a:schemeClr val="bg1"/>
                </a:solidFill>
              </a:rPr>
              <a:t> стала саме тією фобією, яка в нашому хворому соціумі найбільше прогресувала упродовж останніх 5 років.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Один із висновків, які я виніс із багаторічної роботи в школі: не можна примусити людину змінитися на краще шляхом "колективного </a:t>
            </a:r>
            <a:r>
              <a:rPr lang="uk-UA" sz="2400" b="1" dirty="0" err="1">
                <a:solidFill>
                  <a:schemeClr val="bg1"/>
                </a:solidFill>
              </a:rPr>
              <a:t>чморення</a:t>
            </a:r>
            <a:r>
              <a:rPr lang="uk-UA" sz="2400" b="1" dirty="0">
                <a:solidFill>
                  <a:schemeClr val="bg1"/>
                </a:solidFill>
              </a:rPr>
              <a:t>", відвертого глуму і постійного приниження. І ніхто ще на моїй пам’яті не став гарним вчителем під тиском «вказівок» та жорсткого контролю за їхнім виконанням...</a:t>
            </a:r>
          </a:p>
        </p:txBody>
      </p:sp>
    </p:spTree>
    <p:extLst>
      <p:ext uri="{BB962C8B-B14F-4D97-AF65-F5344CB8AC3E}">
        <p14:creationId xmlns:p14="http://schemas.microsoft.com/office/powerpoint/2010/main" val="2629040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97964"/>
            <a:ext cx="10486551" cy="867265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За нами спостерігають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26930" r="29040" b="6969"/>
          <a:stretch/>
        </p:blipFill>
        <p:spPr bwMode="auto">
          <a:xfrm>
            <a:off x="5760744" y="1884810"/>
            <a:ext cx="6431256" cy="41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1658" y="1517715"/>
            <a:ext cx="51187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Мене </a:t>
            </a:r>
            <a:r>
              <a:rPr lang="ru-RU" b="1" dirty="0" err="1">
                <a:solidFill>
                  <a:schemeClr val="bg1"/>
                </a:solidFill>
              </a:rPr>
              <a:t>вразив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діалог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однієї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маловисківської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вчительки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своєю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колегою</a:t>
            </a:r>
            <a:r>
              <a:rPr lang="ru-RU" b="1" dirty="0">
                <a:solidFill>
                  <a:schemeClr val="bg1"/>
                </a:solidFill>
              </a:rPr>
              <a:t> з </a:t>
            </a:r>
            <a:r>
              <a:rPr lang="ru-RU" b="1" dirty="0" err="1">
                <a:solidFill>
                  <a:schemeClr val="bg1"/>
                </a:solidFill>
              </a:rPr>
              <a:t>дільничної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комісії</a:t>
            </a:r>
            <a:r>
              <a:rPr lang="ru-RU" b="1" dirty="0">
                <a:solidFill>
                  <a:schemeClr val="bg1"/>
                </a:solidFill>
              </a:rPr>
              <a:t>, яку вона «застукала на </a:t>
            </a:r>
            <a:r>
              <a:rPr lang="ru-RU" b="1" dirty="0" err="1">
                <a:solidFill>
                  <a:schemeClr val="bg1"/>
                </a:solidFill>
              </a:rPr>
              <a:t>гарячому</a:t>
            </a:r>
            <a:r>
              <a:rPr lang="ru-RU" b="1" dirty="0">
                <a:solidFill>
                  <a:schemeClr val="bg1"/>
                </a:solidFill>
              </a:rPr>
              <a:t>». У </a:t>
            </a:r>
            <a:r>
              <a:rPr lang="ru-RU" b="1" dirty="0" err="1">
                <a:solidFill>
                  <a:schemeClr val="bg1"/>
                </a:solidFill>
              </a:rPr>
              <a:t>відповідь</a:t>
            </a:r>
            <a:r>
              <a:rPr lang="ru-RU" b="1" dirty="0">
                <a:solidFill>
                  <a:schemeClr val="bg1"/>
                </a:solidFill>
              </a:rPr>
              <a:t> на слова: «</a:t>
            </a:r>
            <a:r>
              <a:rPr lang="ru-RU" b="1" dirty="0" err="1">
                <a:solidFill>
                  <a:schemeClr val="bg1"/>
                </a:solidFill>
              </a:rPr>
              <a:t>Ти</a:t>
            </a:r>
            <a:r>
              <a:rPr lang="ru-RU" b="1" dirty="0">
                <a:solidFill>
                  <a:schemeClr val="bg1"/>
                </a:solidFill>
              </a:rPr>
              <a:t> мене все одно не </a:t>
            </a:r>
            <a:r>
              <a:rPr lang="ru-RU" b="1" dirty="0" err="1">
                <a:solidFill>
                  <a:schemeClr val="bg1"/>
                </a:solidFill>
              </a:rPr>
              <a:t>посадиш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бо</a:t>
            </a:r>
            <a:r>
              <a:rPr lang="ru-RU" b="1" dirty="0">
                <a:solidFill>
                  <a:schemeClr val="bg1"/>
                </a:solidFill>
              </a:rPr>
              <a:t> не </a:t>
            </a:r>
            <a:r>
              <a:rPr lang="ru-RU" b="1" dirty="0" err="1">
                <a:solidFill>
                  <a:schemeClr val="bg1"/>
                </a:solidFill>
              </a:rPr>
              <a:t>зможеш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нічого</a:t>
            </a:r>
            <a:r>
              <a:rPr lang="ru-RU" b="1" dirty="0">
                <a:solidFill>
                  <a:schemeClr val="bg1"/>
                </a:solidFill>
              </a:rPr>
              <a:t> довести!» — вона сказала: «А тебе не </a:t>
            </a:r>
            <a:r>
              <a:rPr lang="ru-RU" b="1" dirty="0" err="1">
                <a:solidFill>
                  <a:schemeClr val="bg1"/>
                </a:solidFill>
              </a:rPr>
              <a:t>турбує</a:t>
            </a:r>
            <a:r>
              <a:rPr lang="ru-RU" b="1" dirty="0">
                <a:solidFill>
                  <a:schemeClr val="bg1"/>
                </a:solidFill>
              </a:rPr>
              <a:t> те, </a:t>
            </a:r>
            <a:r>
              <a:rPr lang="ru-RU" b="1" dirty="0" err="1">
                <a:solidFill>
                  <a:schemeClr val="bg1"/>
                </a:solidFill>
              </a:rPr>
              <a:t>що</a:t>
            </a:r>
            <a:r>
              <a:rPr lang="ru-RU" b="1" dirty="0">
                <a:solidFill>
                  <a:schemeClr val="bg1"/>
                </a:solidFill>
              </a:rPr>
              <a:t> я напишу на кожному </a:t>
            </a:r>
            <a:r>
              <a:rPr lang="ru-RU" b="1" dirty="0" err="1">
                <a:solidFill>
                  <a:schemeClr val="bg1"/>
                </a:solidFill>
              </a:rPr>
              <a:t>стовпі</a:t>
            </a:r>
            <a:r>
              <a:rPr lang="ru-RU" b="1" dirty="0">
                <a:solidFill>
                  <a:schemeClr val="bg1"/>
                </a:solidFill>
              </a:rPr>
              <a:t> в </a:t>
            </a:r>
            <a:r>
              <a:rPr lang="ru-RU" b="1" dirty="0" err="1">
                <a:solidFill>
                  <a:schemeClr val="bg1"/>
                </a:solidFill>
              </a:rPr>
              <a:t>Малій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Висці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хто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ти</a:t>
            </a:r>
            <a:r>
              <a:rPr lang="ru-RU" b="1" dirty="0">
                <a:solidFill>
                  <a:schemeClr val="bg1"/>
                </a:solidFill>
              </a:rPr>
              <a:t> є, </a:t>
            </a:r>
            <a:r>
              <a:rPr lang="ru-RU" b="1" dirty="0" err="1">
                <a:solidFill>
                  <a:schemeClr val="bg1"/>
                </a:solidFill>
              </a:rPr>
              <a:t>розкажу</a:t>
            </a:r>
            <a:r>
              <a:rPr lang="ru-RU" b="1" dirty="0">
                <a:solidFill>
                  <a:schemeClr val="bg1"/>
                </a:solidFill>
              </a:rPr>
              <a:t> про те, </a:t>
            </a:r>
            <a:r>
              <a:rPr lang="ru-RU" b="1" dirty="0" err="1">
                <a:solidFill>
                  <a:schemeClr val="bg1"/>
                </a:solidFill>
              </a:rPr>
              <a:t>що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ти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зробила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всім</a:t>
            </a:r>
            <a:r>
              <a:rPr lang="ru-RU" b="1" dirty="0">
                <a:solidFill>
                  <a:schemeClr val="bg1"/>
                </a:solidFill>
              </a:rPr>
              <a:t> учителям, батькам, </a:t>
            </a:r>
            <a:r>
              <a:rPr lang="ru-RU" b="1" dirty="0" err="1">
                <a:solidFill>
                  <a:schemeClr val="bg1"/>
                </a:solidFill>
              </a:rPr>
              <a:t>дітям</a:t>
            </a:r>
            <a:r>
              <a:rPr lang="ru-RU" b="1" dirty="0">
                <a:solidFill>
                  <a:schemeClr val="bg1"/>
                </a:solidFill>
              </a:rPr>
              <a:t> у </a:t>
            </a:r>
            <a:r>
              <a:rPr lang="ru-RU" b="1" dirty="0" err="1">
                <a:solidFill>
                  <a:schemeClr val="bg1"/>
                </a:solidFill>
              </a:rPr>
              <a:t>твоїй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школі</a:t>
            </a:r>
            <a:r>
              <a:rPr lang="ru-RU" b="1" dirty="0">
                <a:solidFill>
                  <a:schemeClr val="bg1"/>
                </a:solidFill>
              </a:rPr>
              <a:t>?..»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Люди </a:t>
            </a:r>
            <a:r>
              <a:rPr lang="ru-RU" b="1" dirty="0" err="1">
                <a:solidFill>
                  <a:schemeClr val="bg1"/>
                </a:solidFill>
              </a:rPr>
              <a:t>добрі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усі</a:t>
            </a:r>
            <a:r>
              <a:rPr lang="ru-RU" b="1" dirty="0">
                <a:solidFill>
                  <a:schemeClr val="bg1"/>
                </a:solidFill>
              </a:rPr>
              <a:t> все </a:t>
            </a:r>
            <a:r>
              <a:rPr lang="ru-RU" b="1" dirty="0" err="1">
                <a:solidFill>
                  <a:schemeClr val="bg1"/>
                </a:solidFill>
              </a:rPr>
              <a:t>бачать</a:t>
            </a:r>
            <a:r>
              <a:rPr lang="ru-RU" b="1" dirty="0">
                <a:solidFill>
                  <a:schemeClr val="bg1"/>
                </a:solidFill>
              </a:rPr>
              <a:t>! За нами </a:t>
            </a:r>
            <a:r>
              <a:rPr lang="ru-RU" b="1" dirty="0" err="1">
                <a:solidFill>
                  <a:schemeClr val="bg1"/>
                </a:solidFill>
              </a:rPr>
              <a:t>спостерігають</a:t>
            </a:r>
            <a:r>
              <a:rPr lang="ru-RU" b="1" dirty="0">
                <a:solidFill>
                  <a:schemeClr val="bg1"/>
                </a:solidFill>
              </a:rPr>
              <a:t>. І </a:t>
            </a:r>
            <a:r>
              <a:rPr lang="ru-RU" b="1" dirty="0" err="1">
                <a:solidFill>
                  <a:schemeClr val="bg1"/>
                </a:solidFill>
              </a:rPr>
              <a:t>це</a:t>
            </a:r>
            <a:r>
              <a:rPr lang="ru-RU" b="1" dirty="0">
                <a:solidFill>
                  <a:schemeClr val="bg1"/>
                </a:solidFill>
              </a:rPr>
              <a:t> тавро, яке поставили на </a:t>
            </a:r>
            <a:r>
              <a:rPr lang="ru-RU" b="1" dirty="0" err="1">
                <a:solidFill>
                  <a:schemeClr val="bg1"/>
                </a:solidFill>
              </a:rPr>
              <a:t>своїй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репутації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деякі</a:t>
            </a:r>
            <a:r>
              <a:rPr lang="ru-RU" b="1" dirty="0">
                <a:solidFill>
                  <a:schemeClr val="bg1"/>
                </a:solidFill>
              </a:rPr>
              <a:t> «</a:t>
            </a:r>
            <a:r>
              <a:rPr lang="ru-RU" b="1" dirty="0" err="1">
                <a:solidFill>
                  <a:schemeClr val="bg1"/>
                </a:solidFill>
              </a:rPr>
              <a:t>освітяни</a:t>
            </a:r>
            <a:r>
              <a:rPr lang="ru-RU" b="1" dirty="0">
                <a:solidFill>
                  <a:schemeClr val="bg1"/>
                </a:solidFill>
              </a:rPr>
              <a:t>» </a:t>
            </a:r>
            <a:r>
              <a:rPr lang="ru-RU" b="1" dirty="0" err="1">
                <a:solidFill>
                  <a:schemeClr val="bg1"/>
                </a:solidFill>
              </a:rPr>
              <a:t>під</a:t>
            </a:r>
            <a:r>
              <a:rPr lang="ru-RU" b="1" dirty="0">
                <a:solidFill>
                  <a:schemeClr val="bg1"/>
                </a:solidFill>
              </a:rPr>
              <a:t> час </a:t>
            </a:r>
            <a:r>
              <a:rPr lang="ru-RU" b="1" dirty="0" err="1">
                <a:solidFill>
                  <a:schemeClr val="bg1"/>
                </a:solidFill>
              </a:rPr>
              <a:t>першого</a:t>
            </a:r>
            <a:r>
              <a:rPr lang="ru-RU" b="1" dirty="0">
                <a:solidFill>
                  <a:schemeClr val="bg1"/>
                </a:solidFill>
              </a:rPr>
              <a:t> туру </a:t>
            </a:r>
            <a:r>
              <a:rPr lang="ru-RU" b="1" dirty="0" err="1">
                <a:solidFill>
                  <a:schemeClr val="bg1"/>
                </a:solidFill>
              </a:rPr>
              <a:t>виборів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їм</a:t>
            </a:r>
            <a:r>
              <a:rPr lang="ru-RU" b="1" dirty="0">
                <a:solidFill>
                  <a:schemeClr val="bg1"/>
                </a:solidFill>
              </a:rPr>
              <a:t> не </a:t>
            </a:r>
            <a:r>
              <a:rPr lang="ru-RU" b="1" dirty="0" err="1">
                <a:solidFill>
                  <a:schemeClr val="bg1"/>
                </a:solidFill>
              </a:rPr>
              <a:t>змити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довіку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87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320512"/>
            <a:ext cx="10062345" cy="867265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Володимир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Бєлий</a:t>
            </a:r>
            <a:r>
              <a:rPr lang="ru-RU" dirty="0" smtClean="0">
                <a:solidFill>
                  <a:schemeClr val="bg1"/>
                </a:solidFill>
              </a:rPr>
              <a:t> про "ложку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дьогтю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псує</a:t>
            </a:r>
            <a:r>
              <a:rPr lang="ru-RU" dirty="0">
                <a:solidFill>
                  <a:schemeClr val="bg1"/>
                </a:solidFill>
              </a:rPr>
              <a:t> бочку меду".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3" y="1932496"/>
            <a:ext cx="6046526" cy="15271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</a:rPr>
              <a:t>У сучасному </a:t>
            </a:r>
            <a:r>
              <a:rPr lang="uk-UA" b="1" dirty="0" smtClean="0">
                <a:solidFill>
                  <a:schemeClr val="bg1"/>
                </a:solidFill>
              </a:rPr>
              <a:t>світі </a:t>
            </a:r>
            <a:r>
              <a:rPr lang="uk-UA" b="1" dirty="0">
                <a:solidFill>
                  <a:schemeClr val="bg1"/>
                </a:solidFill>
              </a:rPr>
              <a:t>лише </a:t>
            </a:r>
            <a:r>
              <a:rPr lang="uk-UA" b="1" dirty="0" smtClean="0">
                <a:solidFill>
                  <a:schemeClr val="bg1"/>
                </a:solidFill>
              </a:rPr>
              <a:t>один дещо зіпсований огірок може стати причиною того, що </a:t>
            </a:r>
            <a:r>
              <a:rPr lang="uk-UA" b="1" dirty="0">
                <a:solidFill>
                  <a:schemeClr val="bg1"/>
                </a:solidFill>
              </a:rPr>
              <a:t>не </a:t>
            </a:r>
            <a:r>
              <a:rPr lang="uk-UA" b="1" dirty="0" smtClean="0">
                <a:solidFill>
                  <a:schemeClr val="bg1"/>
                </a:solidFill>
              </a:rPr>
              <a:t>приймуть </a:t>
            </a:r>
            <a:r>
              <a:rPr lang="uk-UA" b="1" dirty="0">
                <a:solidFill>
                  <a:schemeClr val="bg1"/>
                </a:solidFill>
              </a:rPr>
              <a:t>всю </a:t>
            </a:r>
            <a:r>
              <a:rPr lang="uk-UA" b="1" dirty="0" smtClean="0">
                <a:solidFill>
                  <a:schemeClr val="bg1"/>
                </a:solidFill>
              </a:rPr>
              <a:t>партію.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</a:rPr>
              <a:t>Так </a:t>
            </a:r>
            <a:r>
              <a:rPr lang="uk-UA" b="1" dirty="0">
                <a:solidFill>
                  <a:schemeClr val="bg1"/>
                </a:solidFill>
              </a:rPr>
              <a:t>і спільнота  вчителів опиняється поза атмосферою суспільної довіри.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0961" y="4166646"/>
            <a:ext cx="84369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Наша </a:t>
            </a:r>
            <a:r>
              <a:rPr lang="ru-RU" sz="2000" b="1" dirty="0" err="1">
                <a:solidFill>
                  <a:schemeClr val="bg1"/>
                </a:solidFill>
              </a:rPr>
              <a:t>професійна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спільнота</a:t>
            </a:r>
            <a:r>
              <a:rPr lang="ru-RU" sz="2000" b="1" dirty="0">
                <a:solidFill>
                  <a:schemeClr val="bg1"/>
                </a:solidFill>
              </a:rPr>
              <a:t> сама </a:t>
            </a:r>
            <a:r>
              <a:rPr lang="ru-RU" sz="2000" b="1" dirty="0" err="1">
                <a:solidFill>
                  <a:schemeClr val="bg1"/>
                </a:solidFill>
              </a:rPr>
              <a:t>має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встановлювати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високі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стандарти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 б </a:t>
            </a:r>
            <a:r>
              <a:rPr lang="ru-RU" sz="2000" b="1" dirty="0" err="1">
                <a:solidFill>
                  <a:schemeClr val="bg1"/>
                </a:solidFill>
              </a:rPr>
              <a:t>сприяли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довірі</a:t>
            </a:r>
            <a:r>
              <a:rPr lang="ru-RU" sz="2000" b="1" dirty="0">
                <a:solidFill>
                  <a:schemeClr val="bg1"/>
                </a:solidFill>
              </a:rPr>
              <a:t> і </a:t>
            </a:r>
            <a:r>
              <a:rPr lang="ru-RU" sz="2000" b="1" dirty="0" err="1">
                <a:solidFill>
                  <a:schemeClr val="bg1"/>
                </a:solidFill>
              </a:rPr>
              <a:t>повазі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суспільства</a:t>
            </a:r>
            <a:r>
              <a:rPr lang="ru-RU" sz="2000" b="1" dirty="0">
                <a:solidFill>
                  <a:schemeClr val="bg1"/>
                </a:solidFill>
              </a:rPr>
              <a:t>. Особливо </a:t>
            </a:r>
            <a:r>
              <a:rPr lang="ru-RU" sz="2000" b="1" dirty="0" err="1">
                <a:solidFill>
                  <a:schemeClr val="bg1"/>
                </a:solidFill>
              </a:rPr>
              <a:t>це</a:t>
            </a:r>
            <a:r>
              <a:rPr lang="ru-RU" sz="2000" b="1" dirty="0">
                <a:solidFill>
                  <a:schemeClr val="bg1"/>
                </a:solidFill>
              </a:rPr>
              <a:t> актуально для </a:t>
            </a:r>
            <a:r>
              <a:rPr lang="ru-RU" sz="2000" b="1" dirty="0" err="1">
                <a:solidFill>
                  <a:schemeClr val="bg1"/>
                </a:solidFill>
              </a:rPr>
              <a:t>директорського</a:t>
            </a:r>
            <a:r>
              <a:rPr lang="ru-RU" sz="2000" b="1" dirty="0">
                <a:solidFill>
                  <a:schemeClr val="bg1"/>
                </a:solidFill>
              </a:rPr>
              <a:t> корпусу.</a:t>
            </a:r>
          </a:p>
          <a:p>
            <a:r>
              <a:rPr lang="ru-RU" sz="2000" b="1" dirty="0" err="1">
                <a:solidFill>
                  <a:schemeClr val="bg1"/>
                </a:solidFill>
              </a:rPr>
              <a:t>Згадую</a:t>
            </a:r>
            <a:r>
              <a:rPr lang="ru-RU" sz="2000" b="1" dirty="0">
                <a:solidFill>
                  <a:schemeClr val="bg1"/>
                </a:solidFill>
              </a:rPr>
              <a:t>, як брав за </a:t>
            </a:r>
            <a:r>
              <a:rPr lang="ru-RU" sz="2000" b="1" dirty="0" err="1">
                <a:solidFill>
                  <a:schemeClr val="bg1"/>
                </a:solidFill>
              </a:rPr>
              <a:t>шкірку</a:t>
            </a:r>
            <a:r>
              <a:rPr lang="ru-RU" sz="2000" b="1" dirty="0">
                <a:solidFill>
                  <a:schemeClr val="bg1"/>
                </a:solidFill>
              </a:rPr>
              <a:t> одного </a:t>
            </a:r>
            <a:r>
              <a:rPr lang="ru-RU" sz="2000" b="1" dirty="0" err="1">
                <a:solidFill>
                  <a:schemeClr val="bg1"/>
                </a:solidFill>
              </a:rPr>
              <a:t>із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своїх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колег</a:t>
            </a:r>
            <a:r>
              <a:rPr lang="ru-RU" sz="2000" b="1" dirty="0">
                <a:solidFill>
                  <a:schemeClr val="bg1"/>
                </a:solidFill>
              </a:rPr>
              <a:t>: </a:t>
            </a:r>
            <a:r>
              <a:rPr lang="ru-RU" sz="2000" b="1" dirty="0" err="1">
                <a:solidFill>
                  <a:schemeClr val="bg1"/>
                </a:solidFill>
              </a:rPr>
              <a:t>ти</a:t>
            </a:r>
            <a:r>
              <a:rPr lang="ru-RU" sz="2000" b="1" dirty="0">
                <a:solidFill>
                  <a:schemeClr val="bg1"/>
                </a:solidFill>
              </a:rPr>
              <a:t> ж </a:t>
            </a:r>
            <a:r>
              <a:rPr lang="ru-RU" sz="2000" b="1" dirty="0" err="1">
                <a:solidFill>
                  <a:schemeClr val="bg1"/>
                </a:solidFill>
              </a:rPr>
              <a:t>ганьбиш</a:t>
            </a:r>
            <a:r>
              <a:rPr lang="ru-RU" sz="2000" b="1" dirty="0">
                <a:solidFill>
                  <a:schemeClr val="bg1"/>
                </a:solidFill>
              </a:rPr>
              <a:t> нас </a:t>
            </a:r>
            <a:r>
              <a:rPr lang="ru-RU" sz="2000" b="1" dirty="0" err="1">
                <a:solidFill>
                  <a:schemeClr val="bg1"/>
                </a:solidFill>
              </a:rPr>
              <a:t>усіх</a:t>
            </a:r>
            <a:r>
              <a:rPr lang="ru-RU" sz="2000" b="1" dirty="0">
                <a:solidFill>
                  <a:schemeClr val="bg1"/>
                </a:solidFill>
              </a:rPr>
              <a:t>, коли в такому </a:t>
            </a:r>
            <a:r>
              <a:rPr lang="ru-RU" sz="2000" b="1" dirty="0" err="1">
                <a:solidFill>
                  <a:schemeClr val="bg1"/>
                </a:solidFill>
              </a:rPr>
              <a:t>вигляді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йдеш</a:t>
            </a:r>
            <a:r>
              <a:rPr lang="ru-RU" sz="2000" b="1" dirty="0">
                <a:solidFill>
                  <a:schemeClr val="bg1"/>
                </a:solidFill>
              </a:rPr>
              <a:t> центральною </a:t>
            </a:r>
            <a:r>
              <a:rPr lang="ru-RU" sz="2000" b="1" dirty="0" err="1">
                <a:solidFill>
                  <a:schemeClr val="bg1"/>
                </a:solidFill>
              </a:rPr>
              <a:t>вулицею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міста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err="1" smtClean="0">
                <a:solidFill>
                  <a:schemeClr val="bg1"/>
                </a:solidFill>
              </a:rPr>
              <a:t>Ще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раз </a:t>
            </a:r>
            <a:r>
              <a:rPr lang="ru-RU" sz="2000" b="1" dirty="0" err="1">
                <a:solidFill>
                  <a:schemeClr val="bg1"/>
                </a:solidFill>
              </a:rPr>
              <a:t>побачу</a:t>
            </a:r>
            <a:r>
              <a:rPr lang="ru-RU" sz="2000" b="1" dirty="0">
                <a:solidFill>
                  <a:schemeClr val="bg1"/>
                </a:solidFill>
              </a:rPr>
              <a:t>, сам </a:t>
            </a:r>
            <a:r>
              <a:rPr lang="ru-RU" sz="2000" b="1" dirty="0" err="1">
                <a:solidFill>
                  <a:schemeClr val="bg1"/>
                </a:solidFill>
              </a:rPr>
              <a:t>здам</a:t>
            </a:r>
            <a:r>
              <a:rPr lang="ru-RU" sz="2000" b="1" dirty="0">
                <a:solidFill>
                  <a:schemeClr val="bg1"/>
                </a:solidFill>
              </a:rPr>
              <a:t> тебе у </a:t>
            </a:r>
            <a:r>
              <a:rPr lang="ru-RU" sz="2000" b="1" dirty="0" err="1">
                <a:solidFill>
                  <a:schemeClr val="bg1"/>
                </a:solidFill>
              </a:rPr>
              <a:t>медвитверезник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412" y="265995"/>
            <a:ext cx="3493825" cy="340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09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816" y="414779"/>
            <a:ext cx="6089717" cy="98981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Те,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руйнує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довіру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повагу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вчителя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334" y="301658"/>
            <a:ext cx="4306501" cy="633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6" y="1642768"/>
            <a:ext cx="3750657" cy="483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91" y="2444315"/>
            <a:ext cx="4478878" cy="403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336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631596"/>
            <a:ext cx="10316868" cy="716437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Простий рецепт утвердження довіри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987" y="2309568"/>
            <a:ext cx="67684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Нам </a:t>
            </a:r>
            <a:r>
              <a:rPr lang="ru-RU" sz="2400" b="1" dirty="0" err="1">
                <a:solidFill>
                  <a:schemeClr val="bg1"/>
                </a:solidFill>
              </a:rPr>
              <a:t>слід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навчитись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усіляко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підтримувати</a:t>
            </a:r>
            <a:r>
              <a:rPr lang="ru-RU" sz="2400" b="1" dirty="0">
                <a:solidFill>
                  <a:schemeClr val="bg1"/>
                </a:solidFill>
              </a:rPr>
              <a:t> хороших </a:t>
            </a:r>
            <a:r>
              <a:rPr lang="ru-RU" sz="2400" b="1" dirty="0" err="1">
                <a:solidFill>
                  <a:schemeClr val="bg1"/>
                </a:solidFill>
              </a:rPr>
              <a:t>вчителів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припинити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виправдовуватися</a:t>
            </a:r>
            <a:r>
              <a:rPr lang="ru-RU" sz="2400" b="1" dirty="0">
                <a:solidFill>
                  <a:schemeClr val="bg1"/>
                </a:solidFill>
              </a:rPr>
              <a:t> за </a:t>
            </a:r>
            <a:r>
              <a:rPr lang="ru-RU" sz="2400" b="1" dirty="0" err="1">
                <a:solidFill>
                  <a:schemeClr val="bg1"/>
                </a:solidFill>
              </a:rPr>
              <a:t>поганих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r>
              <a:rPr lang="ru-RU" dirty="0">
                <a:solidFill>
                  <a:schemeClr val="bg1"/>
                </a:solidFill>
              </a:rPr>
              <a:t>Барак </a:t>
            </a:r>
            <a:r>
              <a:rPr lang="ru-RU" dirty="0" smtClean="0">
                <a:solidFill>
                  <a:schemeClr val="bg1"/>
                </a:solidFill>
              </a:rPr>
              <a:t>Обама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We want to reward good teachers and stop making excuses for bad ones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President </a:t>
            </a:r>
            <a:r>
              <a:rPr lang="en-US" dirty="0">
                <a:solidFill>
                  <a:schemeClr val="bg1"/>
                </a:solidFill>
              </a:rPr>
              <a:t>Barack Obama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322" y="2243800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683299"/>
      </p:ext>
    </p:extLst>
  </p:cSld>
  <p:clrMapOvr>
    <a:masterClrMapping/>
  </p:clrMapOvr>
</p:sld>
</file>

<file path=ppt/theme/theme1.xml><?xml version="1.0" encoding="utf-8"?>
<a:theme xmlns:a="http://schemas.openxmlformats.org/drawingml/2006/main" name="Свобода в освіті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Свобода в освіті</Template>
  <TotalTime>146156</TotalTime>
  <Words>1768</Words>
  <Application>Microsoft Office PowerPoint</Application>
  <PresentationFormat>Произвольный</PresentationFormat>
  <Paragraphs>154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Свобода в освіті</vt:lpstr>
      <vt:lpstr>  11. НУМ: довіра vs конроль  </vt:lpstr>
      <vt:lpstr>довіра є одним із головних мірил соціального капіталу</vt:lpstr>
      <vt:lpstr>Що зроблено в освітній сфері для формування довіри як основи соціального капіталу?!</vt:lpstr>
      <vt:lpstr>Уроки Фінляндії: від контролю до менторства</vt:lpstr>
      <vt:lpstr>Чому для того, щоб реформувати освіту, треба реформувати суспільство?!</vt:lpstr>
      <vt:lpstr>За нами спостерігають</vt:lpstr>
      <vt:lpstr>Володимир Бєлий про "ложку  дьогтю, що псує бочку меду".</vt:lpstr>
      <vt:lpstr>Те, що руйнує довіру і повагу до вчителя</vt:lpstr>
      <vt:lpstr>Простий рецепт утвердження довіри</vt:lpstr>
      <vt:lpstr>Неможливо ефективно працювати в ситуації "пекельного преса": зверху – бюрократичного апарату, знизу— батьків</vt:lpstr>
      <vt:lpstr>У нас вся освітня вертикаль ґрунтується на токсичні культурі і цементується віковічним страхом </vt:lpstr>
      <vt:lpstr>Як це все змінити? Починати з люстрації тих "токсикоманів", які знаходяться вгорі</vt:lpstr>
      <vt:lpstr>СС-важелі реформування освіти:  "страх і свої" </vt:lpstr>
      <vt:lpstr>Перший крок до створення атмосфери довіри має зробити лідер</vt:lpstr>
      <vt:lpstr>Довіра створює умови для конструктивних конфліктів, які підвищують ефективність команди у пошуку правильного рішення</vt:lpstr>
      <vt:lpstr>Довіра як наріжний камінь освітньої системи</vt:lpstr>
      <vt:lpstr>Спочатку має з'явитись простір довіри, без якого усі інші нові (старі) освітні простори не будуть ефективними!</vt:lpstr>
      <vt:lpstr>Презентация PowerPoint</vt:lpstr>
      <vt:lpstr>Презентация PowerPoint</vt:lpstr>
      <vt:lpstr>КОНТРОЛЬ</vt:lpstr>
      <vt:lpstr>Самооцінювання якості управлінського процесу: Рівень управлінського контролю </vt:lpstr>
      <vt:lpstr> «Учет и контроль — вот главное, что требуется для правильного функционирования первой фазы коммунистического общества»</vt:lpstr>
      <vt:lpstr>Чи потрібні такі накази?</vt:lpstr>
      <vt:lpstr>Надлишковий контроль</vt:lpstr>
      <vt:lpstr>Якість процесу комунікації: довіра</vt:lpstr>
      <vt:lpstr>Самооцінювання якості управлінського процесу: Індекс недовіри - довіри </vt:lpstr>
      <vt:lpstr>токсичні організаційні культури </vt:lpstr>
      <vt:lpstr>Довіра до вчителя в суспільстві</vt:lpstr>
      <vt:lpstr>12. Управління на основі цінностей</vt:lpstr>
      <vt:lpstr>Презентация PowerPoint</vt:lpstr>
      <vt:lpstr>три сходинки</vt:lpstr>
      <vt:lpstr>Чому японські діти одягали маски ще до пандемії </vt:lpstr>
      <vt:lpstr>Є освіта, яка базується на цінностях(values-based education)".  І є освіта, яка базується на брехні(falsehood-based education) та імітації?!</vt:lpstr>
      <vt:lpstr>    Сучасна освіта - це дуже складно і буде ще в 100 разів складніше.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Майстер-клас «теорія і практика написання есе»</dc:title>
  <dc:creator>Victor</dc:creator>
  <cp:lastModifiedBy>Victor</cp:lastModifiedBy>
  <cp:revision>1475</cp:revision>
  <dcterms:created xsi:type="dcterms:W3CDTF">2018-02-12T15:34:58Z</dcterms:created>
  <dcterms:modified xsi:type="dcterms:W3CDTF">2021-11-24T14:02:36Z</dcterms:modified>
</cp:coreProperties>
</file>